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15" r:id="rId5"/>
    <p:sldMasterId id="2147483749" r:id="rId6"/>
    <p:sldMasterId id="2147483758" r:id="rId7"/>
  </p:sldMasterIdLst>
  <p:notesMasterIdLst>
    <p:notesMasterId r:id="rId26"/>
  </p:notesMasterIdLst>
  <p:handoutMasterIdLst>
    <p:handoutMasterId r:id="rId27"/>
  </p:handoutMasterIdLst>
  <p:sldIdLst>
    <p:sldId id="257" r:id="rId8"/>
    <p:sldId id="810" r:id="rId9"/>
    <p:sldId id="806" r:id="rId10"/>
    <p:sldId id="807" r:id="rId11"/>
    <p:sldId id="812" r:id="rId12"/>
    <p:sldId id="813" r:id="rId13"/>
    <p:sldId id="814" r:id="rId14"/>
    <p:sldId id="815" r:id="rId15"/>
    <p:sldId id="817" r:id="rId16"/>
    <p:sldId id="821" r:id="rId17"/>
    <p:sldId id="822" r:id="rId18"/>
    <p:sldId id="818" r:id="rId19"/>
    <p:sldId id="819" r:id="rId20"/>
    <p:sldId id="824" r:id="rId21"/>
    <p:sldId id="808" r:id="rId22"/>
    <p:sldId id="811" r:id="rId23"/>
    <p:sldId id="825" r:id="rId24"/>
    <p:sldId id="805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leimer, Anna Maria" initials="SAM" lastIdx="1" clrIdx="0">
    <p:extLst>
      <p:ext uri="{19B8F6BF-5375-455C-9EA6-DF929625EA0E}">
        <p15:presenceInfo xmlns:p15="http://schemas.microsoft.com/office/powerpoint/2012/main" userId="S::anna.maria.schleimer@isst.fraunhofer.de::2885403d-0a73-49ba-9c24-a67819e3b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A2E3"/>
    <a:srgbClr val="00B7F4"/>
    <a:srgbClr val="00B7F3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DE60AF9-5DB3-4439-AB17-3E3155F4CC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586624-A555-4B9F-9704-C690B327E8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225E5-651D-418C-A50E-34DB84B67D4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CB7416-2360-49CB-9242-D030391819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E94968-D0F1-45BE-9E94-D1A98D0AC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2900E-B449-4C12-B251-0AB178F4EC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E6E3F-4D61-4F8E-AD06-FF707F4513EF}" type="datetimeFigureOut">
              <a:rPr lang="de-DE" smtClean="0"/>
              <a:t>08.12.2021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F428B-181A-438C-83DD-7A683F3B97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94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svg"/><Relationship Id="rId21" Type="http://schemas.openxmlformats.org/officeDocument/2006/relationships/image" Target="../media/image26.png"/><Relationship Id="rId42" Type="http://schemas.openxmlformats.org/officeDocument/2006/relationships/image" Target="../media/image47.svg"/><Relationship Id="rId47" Type="http://schemas.openxmlformats.org/officeDocument/2006/relationships/image" Target="../media/image52.png"/><Relationship Id="rId63" Type="http://schemas.openxmlformats.org/officeDocument/2006/relationships/image" Target="../media/image68.png"/><Relationship Id="rId68" Type="http://schemas.openxmlformats.org/officeDocument/2006/relationships/image" Target="../media/image73.svg"/><Relationship Id="rId16" Type="http://schemas.openxmlformats.org/officeDocument/2006/relationships/image" Target="../media/image2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37" Type="http://schemas.openxmlformats.org/officeDocument/2006/relationships/image" Target="../media/image42.png"/><Relationship Id="rId40" Type="http://schemas.openxmlformats.org/officeDocument/2006/relationships/image" Target="../media/image45.svg"/><Relationship Id="rId45" Type="http://schemas.openxmlformats.org/officeDocument/2006/relationships/image" Target="../media/image50.png"/><Relationship Id="rId53" Type="http://schemas.openxmlformats.org/officeDocument/2006/relationships/image" Target="../media/image58.png"/><Relationship Id="rId58" Type="http://schemas.openxmlformats.org/officeDocument/2006/relationships/image" Target="../media/image63.svg"/><Relationship Id="rId66" Type="http://schemas.openxmlformats.org/officeDocument/2006/relationships/image" Target="../media/image71.svg"/><Relationship Id="rId74" Type="http://schemas.openxmlformats.org/officeDocument/2006/relationships/image" Target="../media/image79.svg"/><Relationship Id="rId5" Type="http://schemas.openxmlformats.org/officeDocument/2006/relationships/image" Target="../media/image10.png"/><Relationship Id="rId61" Type="http://schemas.openxmlformats.org/officeDocument/2006/relationships/image" Target="../media/image66.png"/><Relationship Id="rId19" Type="http://schemas.openxmlformats.org/officeDocument/2006/relationships/image" Target="../media/image2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3.svg"/><Relationship Id="rId56" Type="http://schemas.openxmlformats.org/officeDocument/2006/relationships/image" Target="../media/image61.svg"/><Relationship Id="rId64" Type="http://schemas.openxmlformats.org/officeDocument/2006/relationships/image" Target="../media/image69.svg"/><Relationship Id="rId69" Type="http://schemas.openxmlformats.org/officeDocument/2006/relationships/image" Target="../media/image74.png"/><Relationship Id="rId77" Type="http://schemas.openxmlformats.org/officeDocument/2006/relationships/image" Target="../media/image82.png"/><Relationship Id="rId8" Type="http://schemas.openxmlformats.org/officeDocument/2006/relationships/image" Target="../media/image13.svg"/><Relationship Id="rId51" Type="http://schemas.openxmlformats.org/officeDocument/2006/relationships/image" Target="../media/image56.png"/><Relationship Id="rId72" Type="http://schemas.openxmlformats.org/officeDocument/2006/relationships/image" Target="../media/image77.sv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svg"/><Relationship Id="rId46" Type="http://schemas.openxmlformats.org/officeDocument/2006/relationships/image" Target="../media/image51.svg"/><Relationship Id="rId59" Type="http://schemas.openxmlformats.org/officeDocument/2006/relationships/image" Target="../media/image64.png"/><Relationship Id="rId67" Type="http://schemas.openxmlformats.org/officeDocument/2006/relationships/image" Target="../media/image72.png"/><Relationship Id="rId20" Type="http://schemas.openxmlformats.org/officeDocument/2006/relationships/image" Target="../media/image25.svg"/><Relationship Id="rId41" Type="http://schemas.openxmlformats.org/officeDocument/2006/relationships/image" Target="../media/image46.png"/><Relationship Id="rId54" Type="http://schemas.openxmlformats.org/officeDocument/2006/relationships/image" Target="../media/image59.svg"/><Relationship Id="rId62" Type="http://schemas.openxmlformats.org/officeDocument/2006/relationships/image" Target="../media/image67.svg"/><Relationship Id="rId70" Type="http://schemas.openxmlformats.org/officeDocument/2006/relationships/image" Target="../media/image75.svg"/><Relationship Id="rId75" Type="http://schemas.openxmlformats.org/officeDocument/2006/relationships/image" Target="../media/image8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36" Type="http://schemas.openxmlformats.org/officeDocument/2006/relationships/image" Target="../media/image41.svg"/><Relationship Id="rId49" Type="http://schemas.openxmlformats.org/officeDocument/2006/relationships/image" Target="../media/image54.png"/><Relationship Id="rId57" Type="http://schemas.openxmlformats.org/officeDocument/2006/relationships/image" Target="../media/image62.png"/><Relationship Id="rId10" Type="http://schemas.openxmlformats.org/officeDocument/2006/relationships/image" Target="../media/image15.svg"/><Relationship Id="rId31" Type="http://schemas.openxmlformats.org/officeDocument/2006/relationships/image" Target="../media/image36.png"/><Relationship Id="rId44" Type="http://schemas.openxmlformats.org/officeDocument/2006/relationships/image" Target="../media/image49.svg"/><Relationship Id="rId52" Type="http://schemas.openxmlformats.org/officeDocument/2006/relationships/image" Target="../media/image57.svg"/><Relationship Id="rId60" Type="http://schemas.openxmlformats.org/officeDocument/2006/relationships/image" Target="../media/image65.svg"/><Relationship Id="rId65" Type="http://schemas.openxmlformats.org/officeDocument/2006/relationships/image" Target="../media/image70.png"/><Relationship Id="rId73" Type="http://schemas.openxmlformats.org/officeDocument/2006/relationships/image" Target="../media/image78.png"/><Relationship Id="rId78" Type="http://schemas.openxmlformats.org/officeDocument/2006/relationships/image" Target="../media/image83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9" Type="http://schemas.openxmlformats.org/officeDocument/2006/relationships/image" Target="../media/image44.png"/><Relationship Id="rId34" Type="http://schemas.openxmlformats.org/officeDocument/2006/relationships/image" Target="../media/image39.svg"/><Relationship Id="rId50" Type="http://schemas.openxmlformats.org/officeDocument/2006/relationships/image" Target="../media/image55.svg"/><Relationship Id="rId55" Type="http://schemas.openxmlformats.org/officeDocument/2006/relationships/image" Target="../media/image60.png"/><Relationship Id="rId76" Type="http://schemas.openxmlformats.org/officeDocument/2006/relationships/image" Target="../media/image81.svg"/><Relationship Id="rId7" Type="http://schemas.openxmlformats.org/officeDocument/2006/relationships/image" Target="../media/image12.png"/><Relationship Id="rId71" Type="http://schemas.openxmlformats.org/officeDocument/2006/relationships/image" Target="../media/image76.png"/><Relationship Id="rId2" Type="http://schemas.openxmlformats.org/officeDocument/2006/relationships/image" Target="../media/image7.png"/><Relationship Id="rId29" Type="http://schemas.openxmlformats.org/officeDocument/2006/relationships/image" Target="../media/image3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3.png"/><Relationship Id="rId21" Type="http://schemas.openxmlformats.org/officeDocument/2006/relationships/image" Target="../media/image108.svg"/><Relationship Id="rId42" Type="http://schemas.openxmlformats.org/officeDocument/2006/relationships/image" Target="../media/image129.png"/><Relationship Id="rId47" Type="http://schemas.openxmlformats.org/officeDocument/2006/relationships/image" Target="../media/image134.svg"/><Relationship Id="rId63" Type="http://schemas.openxmlformats.org/officeDocument/2006/relationships/image" Target="../media/image150.svg"/><Relationship Id="rId68" Type="http://schemas.openxmlformats.org/officeDocument/2006/relationships/image" Target="../media/image155.png"/><Relationship Id="rId16" Type="http://schemas.openxmlformats.org/officeDocument/2006/relationships/image" Target="../media/image103.png"/><Relationship Id="rId11" Type="http://schemas.openxmlformats.org/officeDocument/2006/relationships/image" Target="../media/image98.sv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4.svg"/><Relationship Id="rId40" Type="http://schemas.openxmlformats.org/officeDocument/2006/relationships/image" Target="../media/image127.png"/><Relationship Id="rId45" Type="http://schemas.openxmlformats.org/officeDocument/2006/relationships/image" Target="../media/image132.svg"/><Relationship Id="rId53" Type="http://schemas.openxmlformats.org/officeDocument/2006/relationships/image" Target="../media/image140.svg"/><Relationship Id="rId58" Type="http://schemas.openxmlformats.org/officeDocument/2006/relationships/image" Target="../media/image145.png"/><Relationship Id="rId66" Type="http://schemas.openxmlformats.org/officeDocument/2006/relationships/image" Target="../media/image153.png"/><Relationship Id="rId74" Type="http://schemas.openxmlformats.org/officeDocument/2006/relationships/image" Target="../media/image161.png"/><Relationship Id="rId5" Type="http://schemas.openxmlformats.org/officeDocument/2006/relationships/image" Target="../media/image92.svg"/><Relationship Id="rId61" Type="http://schemas.openxmlformats.org/officeDocument/2006/relationships/image" Target="../media/image148.svg"/><Relationship Id="rId19" Type="http://schemas.openxmlformats.org/officeDocument/2006/relationships/image" Target="../media/image106.sv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svg"/><Relationship Id="rId30" Type="http://schemas.openxmlformats.org/officeDocument/2006/relationships/image" Target="../media/image117.png"/><Relationship Id="rId35" Type="http://schemas.openxmlformats.org/officeDocument/2006/relationships/image" Target="../media/image122.svg"/><Relationship Id="rId43" Type="http://schemas.openxmlformats.org/officeDocument/2006/relationships/image" Target="../media/image130.svg"/><Relationship Id="rId48" Type="http://schemas.openxmlformats.org/officeDocument/2006/relationships/image" Target="../media/image135.png"/><Relationship Id="rId56" Type="http://schemas.openxmlformats.org/officeDocument/2006/relationships/image" Target="../media/image143.png"/><Relationship Id="rId64" Type="http://schemas.openxmlformats.org/officeDocument/2006/relationships/image" Target="../media/image151.png"/><Relationship Id="rId69" Type="http://schemas.openxmlformats.org/officeDocument/2006/relationships/image" Target="../media/image156.svg"/><Relationship Id="rId77" Type="http://schemas.openxmlformats.org/officeDocument/2006/relationships/image" Target="../media/image164.svg"/><Relationship Id="rId8" Type="http://schemas.openxmlformats.org/officeDocument/2006/relationships/image" Target="../media/image95.png"/><Relationship Id="rId51" Type="http://schemas.openxmlformats.org/officeDocument/2006/relationships/image" Target="../media/image138.svg"/><Relationship Id="rId72" Type="http://schemas.openxmlformats.org/officeDocument/2006/relationships/image" Target="../media/image159.png"/><Relationship Id="rId3" Type="http://schemas.openxmlformats.org/officeDocument/2006/relationships/image" Target="../media/image90.sv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5" Type="http://schemas.openxmlformats.org/officeDocument/2006/relationships/image" Target="../media/image112.svg"/><Relationship Id="rId33" Type="http://schemas.openxmlformats.org/officeDocument/2006/relationships/image" Target="../media/image120.svg"/><Relationship Id="rId38" Type="http://schemas.openxmlformats.org/officeDocument/2006/relationships/image" Target="../media/image125.png"/><Relationship Id="rId46" Type="http://schemas.openxmlformats.org/officeDocument/2006/relationships/image" Target="../media/image133.png"/><Relationship Id="rId59" Type="http://schemas.openxmlformats.org/officeDocument/2006/relationships/image" Target="../media/image146.svg"/><Relationship Id="rId67" Type="http://schemas.openxmlformats.org/officeDocument/2006/relationships/image" Target="../media/image154.svg"/><Relationship Id="rId20" Type="http://schemas.openxmlformats.org/officeDocument/2006/relationships/image" Target="../media/image107.png"/><Relationship Id="rId41" Type="http://schemas.openxmlformats.org/officeDocument/2006/relationships/image" Target="../media/image128.svg"/><Relationship Id="rId54" Type="http://schemas.openxmlformats.org/officeDocument/2006/relationships/image" Target="../media/image141.png"/><Relationship Id="rId62" Type="http://schemas.openxmlformats.org/officeDocument/2006/relationships/image" Target="../media/image149.png"/><Relationship Id="rId70" Type="http://schemas.openxmlformats.org/officeDocument/2006/relationships/image" Target="../media/image157.png"/><Relationship Id="rId75" Type="http://schemas.openxmlformats.org/officeDocument/2006/relationships/image" Target="../media/image162.sv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3.png"/><Relationship Id="rId15" Type="http://schemas.openxmlformats.org/officeDocument/2006/relationships/image" Target="../media/image102.svg"/><Relationship Id="rId23" Type="http://schemas.openxmlformats.org/officeDocument/2006/relationships/image" Target="../media/image110.svg"/><Relationship Id="rId28" Type="http://schemas.openxmlformats.org/officeDocument/2006/relationships/image" Target="../media/image115.png"/><Relationship Id="rId36" Type="http://schemas.openxmlformats.org/officeDocument/2006/relationships/image" Target="../media/image123.png"/><Relationship Id="rId49" Type="http://schemas.openxmlformats.org/officeDocument/2006/relationships/image" Target="../media/image136.svg"/><Relationship Id="rId57" Type="http://schemas.openxmlformats.org/officeDocument/2006/relationships/image" Target="../media/image144.svg"/><Relationship Id="rId10" Type="http://schemas.openxmlformats.org/officeDocument/2006/relationships/image" Target="../media/image97.png"/><Relationship Id="rId31" Type="http://schemas.openxmlformats.org/officeDocument/2006/relationships/image" Target="../media/image118.svg"/><Relationship Id="rId44" Type="http://schemas.openxmlformats.org/officeDocument/2006/relationships/image" Target="../media/image131.png"/><Relationship Id="rId52" Type="http://schemas.openxmlformats.org/officeDocument/2006/relationships/image" Target="../media/image139.png"/><Relationship Id="rId60" Type="http://schemas.openxmlformats.org/officeDocument/2006/relationships/image" Target="../media/image147.png"/><Relationship Id="rId65" Type="http://schemas.openxmlformats.org/officeDocument/2006/relationships/image" Target="../media/image152.svg"/><Relationship Id="rId73" Type="http://schemas.openxmlformats.org/officeDocument/2006/relationships/image" Target="../media/image160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3" Type="http://schemas.openxmlformats.org/officeDocument/2006/relationships/image" Target="../media/image100.svg"/><Relationship Id="rId18" Type="http://schemas.openxmlformats.org/officeDocument/2006/relationships/image" Target="../media/image105.png"/><Relationship Id="rId39" Type="http://schemas.openxmlformats.org/officeDocument/2006/relationships/image" Target="../media/image126.svg"/><Relationship Id="rId34" Type="http://schemas.openxmlformats.org/officeDocument/2006/relationships/image" Target="../media/image121.png"/><Relationship Id="rId50" Type="http://schemas.openxmlformats.org/officeDocument/2006/relationships/image" Target="../media/image137.png"/><Relationship Id="rId55" Type="http://schemas.openxmlformats.org/officeDocument/2006/relationships/image" Target="../media/image142.svg"/><Relationship Id="rId76" Type="http://schemas.openxmlformats.org/officeDocument/2006/relationships/image" Target="../media/image163.png"/><Relationship Id="rId7" Type="http://schemas.openxmlformats.org/officeDocument/2006/relationships/image" Target="../media/image94.svg"/><Relationship Id="rId71" Type="http://schemas.openxmlformats.org/officeDocument/2006/relationships/image" Target="../media/image158.svg"/><Relationship Id="rId2" Type="http://schemas.openxmlformats.org/officeDocument/2006/relationships/image" Target="../media/image89.png"/><Relationship Id="rId29" Type="http://schemas.openxmlformats.org/officeDocument/2006/relationships/image" Target="../media/image116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AF408C-385C-47C4-8A73-BC788A254F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753405"/>
            <a:ext cx="6840000" cy="792000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algn="l">
              <a:defRPr sz="48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565876"/>
            <a:ext cx="4500000" cy="504000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marL="0" indent="0" algn="l">
              <a:buNone/>
              <a:defRPr sz="26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024" y="365125"/>
            <a:ext cx="1940858" cy="5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3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0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49"/>
            <a:ext cx="3636000" cy="36036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89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17785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237125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17785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8" y="1624013"/>
            <a:ext cx="10514012" cy="41449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45176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17785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940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17785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1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3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5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599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6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67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42854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de-DE"/>
              <a:t>Image</a:t>
            </a:r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23504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de-DE"/>
              <a:t>Image</a:t>
            </a:r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45995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de-DE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05034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F8AAF9-2A59-4D45-9C56-519EE5A699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24" y="365125"/>
            <a:ext cx="1940858" cy="5748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C7628B4-9DCB-4808-82CE-E49CD973A7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9692" y="2494278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E0F7A3-3C20-47E8-A3BC-F59C7A2112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2643" y="1363878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BD0ACA1-704F-4CF8-B50D-C82EA03F843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4062" y="2494278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0A2B869-0D50-4742-9592-6710ACFAE4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97867" y="1363878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CA67943-6B5D-4958-B1AB-61825EB50B9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23CC667-5BB6-4A1E-A65E-D996F71A9B9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2493195-0F6F-4AAC-99B4-1280801C131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FEDDF80-07B8-4EB6-9D5C-F8A0B3FF782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41438" y="38099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D9643AF-046B-40E7-9F7E-352C785B0F2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8285" y="2494278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581954F-CFF6-45A3-A91E-B1E8F0C12F8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09600" y="1363878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CFEA18D-0EAE-41A7-BF0C-94D72B2C3B4A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96520" y="2494278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D4B41C1-9A28-47F4-ABF8-47EA4F38316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96520" y="1363878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D5F5E03E-B894-4491-80CE-573C81361544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107331" y="2494278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BE3E21-CB76-4C81-89CE-7C9BE6AD731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081504" y="1363878"/>
            <a:ext cx="1044000" cy="1044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A38B9CEE-8D69-42CC-90F0-BC179B837540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712464" y="2494278"/>
            <a:ext cx="1044000" cy="1044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8575E308-AE76-42FE-A3C6-48F4610E078E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741438" y="1363878"/>
            <a:ext cx="1044000" cy="1044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8FA757A-49C1-4948-8433-F712F8CE3588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958B529-EDA6-4D7B-8FA7-C6CC25BBF215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811066" y="3809901"/>
            <a:ext cx="1044000" cy="1044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7D9B35C-52D3-42D3-AF6F-3A7E36493B04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828450" y="2494278"/>
            <a:ext cx="1044000" cy="1044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852542B4-069F-4228-8025-112F09B4FBD6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823546" y="1363878"/>
            <a:ext cx="1044000" cy="10440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F91A3B4D-FE2D-4999-94CE-5D07F102D1ED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65E59E83-7BD9-49DB-9C61-1BF4EC8AC75D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70CE6DE8-688D-48BF-8625-9081D7773EA2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671810" y="3809901"/>
            <a:ext cx="1044000" cy="1044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216A551B-05C2-4A8A-A5D8-A5C745D5BB61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D91EB119-0941-4A6C-88A5-59C902016445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5FFB5702-B614-46DA-9E8A-7E4104222B4B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68E5E6DB-3E7F-4CAE-AE01-A8FD37375BD7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7F79211F-3CC9-4939-BFDE-8B12D38D5918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B205EB8C-CA3B-4968-BBF3-B1AC044B4A92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230062" y="4940301"/>
            <a:ext cx="1044000" cy="1044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AC1EC3AC-6335-464F-8AD4-A8555B52BC13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19BBAB44-F058-4FA1-9902-8EA5DB8CD4BD}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0F048E68-6C1D-459E-98D1-D93E2339C0BA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429D08E6-7D13-4620-88BC-3A018585F197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668464" y="2494278"/>
            <a:ext cx="1044000" cy="1044000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60F290A2-C30E-482E-970E-7C72D01633DC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674513" y="1363878"/>
            <a:ext cx="1044000" cy="1044000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3F406FF9-42BE-454B-86C6-258C1DB7F5A5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7024584" y="1363878"/>
            <a:ext cx="1044000" cy="1044000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13C33ED7-CBD4-4263-90AF-BB28760A17D6}"/>
              </a:ext>
            </a:extLst>
          </p:cNvPr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7002490" y="2494278"/>
            <a:ext cx="1044000" cy="1044000"/>
          </a:xfrm>
          <a:prstGeom prst="rect">
            <a:avLst/>
          </a:prstGeom>
        </p:spPr>
      </p:pic>
      <p:pic>
        <p:nvPicPr>
          <p:cNvPr id="89" name="Grafik 88">
            <a:extLst>
              <a:ext uri="{FF2B5EF4-FFF2-40B4-BE49-F238E27FC236}">
                <a16:creationId xmlns:a16="http://schemas.microsoft.com/office/drawing/2014/main" id="{223075D2-2233-41B7-9513-9695339FBCBD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5963445" y="1363878"/>
            <a:ext cx="1044000" cy="1044000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A520D403-8D86-4F36-AEFA-EECDA57E48BC}"/>
              </a:ext>
            </a:extLst>
          </p:cNvPr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5923275" y="2494278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92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9762067" y="0"/>
            <a:ext cx="2032000" cy="1134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prstClr val="white"/>
              </a:solidFill>
            </a:endParaRP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10351212" y="6318418"/>
            <a:ext cx="1409417" cy="226313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67" dirty="0">
                <a:solidFill>
                  <a:schemeClr val="tx1"/>
                </a:solidFill>
              </a:rPr>
              <a:t>//</a:t>
            </a:r>
            <a:r>
              <a:rPr lang="de-DE" sz="1067" dirty="0"/>
              <a:t> </a:t>
            </a:r>
            <a:fld id="{DA28A8A7-1DE1-8B42-B22F-FAE404325B08}" type="slidenum">
              <a:rPr lang="de-DE" sz="1067" smtClean="0"/>
              <a:t>‹Nr.›</a:t>
            </a:fld>
            <a:endParaRPr lang="de-DE" sz="1067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12275" y="694267"/>
            <a:ext cx="9349792" cy="79586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24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1490134"/>
            <a:ext cx="9355667" cy="79586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24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538" y="123384"/>
            <a:ext cx="2176969" cy="791016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406385" y="6280469"/>
            <a:ext cx="2402291" cy="389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33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  <a:p>
            <a:endParaRPr lang="de-DE" sz="1000" dirty="0">
              <a:solidFill>
                <a:srgbClr val="0092D2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82690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992" y="-95703"/>
            <a:ext cx="4639637" cy="1685549"/>
          </a:xfrm>
          <a:prstGeom prst="rect">
            <a:avLst/>
          </a:prstGeom>
        </p:spPr>
      </p:pic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9950812" y="6320505"/>
            <a:ext cx="1148925" cy="226313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67" dirty="0">
                <a:solidFill>
                  <a:prstClr val="black"/>
                </a:solidFill>
              </a:rPr>
              <a:t>//</a:t>
            </a:r>
            <a:r>
              <a:rPr lang="de-DE" sz="1067" dirty="0"/>
              <a:t> </a:t>
            </a:r>
            <a:fld id="{8E821C83-84D4-BF47-9BEB-DE7BBACF0AD8}" type="slidenum">
              <a:rPr lang="de-DE" sz="1067" smtClean="0"/>
              <a:pPr/>
              <a:t>‹Nr.›</a:t>
            </a:fld>
            <a:endParaRPr lang="de-DE" sz="1067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2279155"/>
            <a:ext cx="12192000" cy="4578847"/>
          </a:xfrm>
          <a:prstGeom prst="rect">
            <a:avLst/>
          </a:prstGeom>
          <a:solidFill>
            <a:srgbClr val="0BA2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de-DE" sz="2400">
              <a:solidFill>
                <a:srgbClr val="0BA2E3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879" y="4170446"/>
            <a:ext cx="445300" cy="362177"/>
          </a:xfrm>
          <a:prstGeom prst="rect">
            <a:avLst/>
          </a:prstGeom>
        </p:spPr>
      </p:pic>
      <p:sp>
        <p:nvSpPr>
          <p:cNvPr id="15" name="Textfeld 14"/>
          <p:cNvSpPr txBox="1"/>
          <p:nvPr userDrawn="1"/>
        </p:nvSpPr>
        <p:spPr>
          <a:xfrm>
            <a:off x="7490795" y="4063842"/>
            <a:ext cx="268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55"/>
            <a:r>
              <a:rPr lang="en-GB" sz="1600" i="1" dirty="0">
                <a:solidFill>
                  <a:prstClr val="white"/>
                </a:solidFill>
                <a:latin typeface="Georgia" panose="02040502050405020303" pitchFamily="18" charset="0"/>
              </a:rPr>
              <a:t>@</a:t>
            </a:r>
            <a:r>
              <a:rPr lang="en-GB" sz="1600" i="1" dirty="0" err="1">
                <a:solidFill>
                  <a:prstClr val="white"/>
                </a:solidFill>
                <a:latin typeface="Georgia" panose="02040502050405020303" pitchFamily="18" charset="0"/>
              </a:rPr>
              <a:t>ids_association</a:t>
            </a:r>
            <a:endParaRPr lang="en-GB" sz="1600" i="1" dirty="0">
              <a:solidFill>
                <a:prstClr val="white"/>
              </a:solidFill>
              <a:latin typeface="Georgia" panose="02040502050405020303" pitchFamily="18" charset="0"/>
            </a:endParaRPr>
          </a:p>
          <a:p>
            <a:pPr defTabSz="609555"/>
            <a:r>
              <a:rPr lang="en-GB" sz="1600" i="1" dirty="0">
                <a:solidFill>
                  <a:prstClr val="white"/>
                </a:solidFill>
                <a:latin typeface="Georgia" panose="02040502050405020303" pitchFamily="18" charset="0"/>
              </a:rPr>
              <a:t>#</a:t>
            </a:r>
            <a:r>
              <a:rPr lang="en-GB" sz="1600" i="1" dirty="0" err="1">
                <a:solidFill>
                  <a:prstClr val="white"/>
                </a:solidFill>
                <a:latin typeface="Georgia" panose="02040502050405020303" pitchFamily="18" charset="0"/>
              </a:rPr>
              <a:t>internationaldataspaces</a:t>
            </a:r>
            <a:endParaRPr lang="en-GB" sz="1600" i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7490793" y="6115115"/>
            <a:ext cx="412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55"/>
            <a:r>
              <a:rPr lang="en-GB" sz="1600" b="1" i="1" dirty="0">
                <a:solidFill>
                  <a:prstClr val="white"/>
                </a:solidFill>
                <a:latin typeface="Georgia" panose="02040502050405020303" pitchFamily="18" charset="0"/>
              </a:rPr>
              <a:t>www.internationaldataspaces.org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7531623" y="5227591"/>
            <a:ext cx="371923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555"/>
            <a:r>
              <a:rPr lang="en-GB" sz="1600" i="1" dirty="0">
                <a:solidFill>
                  <a:prstClr val="white"/>
                </a:solidFill>
                <a:latin typeface="Georgia" panose="02040502050405020303" pitchFamily="18" charset="0"/>
              </a:rPr>
              <a:t>International Data Spaces Association</a:t>
            </a:r>
          </a:p>
        </p:txBody>
      </p:sp>
      <p:sp>
        <p:nvSpPr>
          <p:cNvPr id="24" name="Shape"/>
          <p:cNvSpPr/>
          <p:nvPr userDrawn="1"/>
        </p:nvSpPr>
        <p:spPr>
          <a:xfrm>
            <a:off x="6821877" y="5160601"/>
            <a:ext cx="513976" cy="351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24" y="0"/>
                </a:moveTo>
                <a:cubicBezTo>
                  <a:pt x="11196" y="0"/>
                  <a:pt x="11196" y="0"/>
                  <a:pt x="11196" y="0"/>
                </a:cubicBezTo>
                <a:cubicBezTo>
                  <a:pt x="3816" y="0"/>
                  <a:pt x="3816" y="0"/>
                  <a:pt x="3816" y="0"/>
                </a:cubicBezTo>
                <a:cubicBezTo>
                  <a:pt x="2016" y="0"/>
                  <a:pt x="0" y="1844"/>
                  <a:pt x="0" y="4478"/>
                </a:cubicBezTo>
                <a:cubicBezTo>
                  <a:pt x="0" y="17491"/>
                  <a:pt x="0" y="17491"/>
                  <a:pt x="0" y="17491"/>
                </a:cubicBezTo>
                <a:cubicBezTo>
                  <a:pt x="0" y="20072"/>
                  <a:pt x="2016" y="21600"/>
                  <a:pt x="3816" y="21600"/>
                </a:cubicBezTo>
                <a:cubicBezTo>
                  <a:pt x="11448" y="21600"/>
                  <a:pt x="11448" y="21600"/>
                  <a:pt x="11448" y="21600"/>
                </a:cubicBezTo>
                <a:cubicBezTo>
                  <a:pt x="18324" y="21600"/>
                  <a:pt x="18324" y="21600"/>
                  <a:pt x="18324" y="21600"/>
                </a:cubicBezTo>
                <a:cubicBezTo>
                  <a:pt x="20088" y="21600"/>
                  <a:pt x="21600" y="20072"/>
                  <a:pt x="21600" y="17491"/>
                </a:cubicBezTo>
                <a:cubicBezTo>
                  <a:pt x="21600" y="4478"/>
                  <a:pt x="21600" y="4478"/>
                  <a:pt x="21600" y="4478"/>
                </a:cubicBezTo>
                <a:cubicBezTo>
                  <a:pt x="21600" y="1844"/>
                  <a:pt x="20088" y="0"/>
                  <a:pt x="18324" y="0"/>
                </a:cubicBezTo>
                <a:close/>
                <a:moveTo>
                  <a:pt x="9396" y="16016"/>
                </a:moveTo>
                <a:cubicBezTo>
                  <a:pt x="9396" y="5953"/>
                  <a:pt x="9396" y="5953"/>
                  <a:pt x="9396" y="5953"/>
                </a:cubicBezTo>
                <a:cubicBezTo>
                  <a:pt x="14004" y="10800"/>
                  <a:pt x="14004" y="10800"/>
                  <a:pt x="14004" y="10800"/>
                </a:cubicBezTo>
                <a:lnTo>
                  <a:pt x="9396" y="16016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60959" rIns="60959" anchor="ctr"/>
          <a:lstStyle/>
          <a:p>
            <a:pPr defTabSz="609570">
              <a:lnSpc>
                <a:spcPct val="80000"/>
              </a:lnSpc>
              <a:defRPr sz="7000" cap="all" spc="140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pPr>
            <a:endParaRPr sz="9333" cap="all" spc="187">
              <a:solidFill>
                <a:srgbClr val="FFFFFF"/>
              </a:solidFill>
              <a:latin typeface="Montserrat-Bold"/>
              <a:ea typeface="Montserrat-Bold"/>
              <a:cs typeface="Montserrat-Bold"/>
              <a:sym typeface="Montserrat-Bold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9434" y="4325312"/>
            <a:ext cx="4489239" cy="374192"/>
          </a:xfrm>
        </p:spPr>
        <p:txBody>
          <a:bodyPr>
            <a:normAutofit/>
          </a:bodyPr>
          <a:lstStyle>
            <a:lvl1pPr marL="0" indent="0" algn="r">
              <a:buNone/>
              <a:defRPr sz="1467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2305401" y="2462361"/>
            <a:ext cx="2709051" cy="1808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de-DE" sz="2400">
              <a:solidFill>
                <a:prstClr val="white"/>
              </a:solidFill>
            </a:endParaRP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9432" y="4633527"/>
            <a:ext cx="4489240" cy="480221"/>
          </a:xfrm>
        </p:spPr>
        <p:txBody>
          <a:bodyPr>
            <a:normAutofit/>
          </a:bodyPr>
          <a:lstStyle>
            <a:lvl1pPr marL="0" indent="0" algn="r">
              <a:buNone/>
              <a:defRPr lang="de-DE" sz="1067" b="1" kern="1200" cap="none" baseline="0" dirty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de-DE" cap="none" baseline="0" dirty="0" err="1"/>
              <a:t>Your</a:t>
            </a:r>
            <a:r>
              <a:rPr lang="de-DE" cap="none" baseline="0" dirty="0"/>
              <a:t> </a:t>
            </a:r>
            <a:r>
              <a:rPr lang="de-DE" cap="none" baseline="0" dirty="0" err="1"/>
              <a:t>position</a:t>
            </a:r>
            <a:endParaRPr lang="de-DE" dirty="0"/>
          </a:p>
        </p:txBody>
      </p:sp>
      <p:sp>
        <p:nvSpPr>
          <p:cNvPr id="30" name="Bildplatzhalter 29"/>
          <p:cNvSpPr>
            <a:spLocks noGrp="1"/>
          </p:cNvSpPr>
          <p:nvPr>
            <p:ph type="pic" sz="quarter" idx="13" hasCustomPrompt="1"/>
          </p:nvPr>
        </p:nvSpPr>
        <p:spPr>
          <a:xfrm>
            <a:off x="2421065" y="2528580"/>
            <a:ext cx="2477729" cy="167566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 dirty="0" err="1"/>
              <a:t>Your</a:t>
            </a:r>
            <a:r>
              <a:rPr lang="de-DE" dirty="0"/>
              <a:t> Picture!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7490795" y="3019350"/>
            <a:ext cx="268663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55"/>
            <a:r>
              <a:rPr lang="en-GB" sz="3733" b="1" dirty="0">
                <a:solidFill>
                  <a:srgbClr val="E500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JOIN US!</a:t>
            </a:r>
          </a:p>
        </p:txBody>
      </p:sp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7490796" y="4621888"/>
            <a:ext cx="2508249" cy="4487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defTabSz="609555" rtl="0" eaLnBrk="1" latinLnBrk="0" hangingPunct="1">
              <a:buNone/>
              <a:defRPr lang="de-DE" sz="1600" i="1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09570" indent="0">
              <a:buNone/>
              <a:defRPr sz="1000"/>
            </a:lvl2pPr>
            <a:lvl3pPr marL="1219140" indent="0">
              <a:buNone/>
              <a:defRPr sz="1000"/>
            </a:lvl3pPr>
            <a:lvl4pPr marL="1828709" indent="0">
              <a:buNone/>
              <a:defRPr sz="1000"/>
            </a:lvl4pPr>
            <a:lvl5pPr marL="2438278" indent="0">
              <a:buNone/>
              <a:defRPr sz="1000"/>
            </a:lvl5pPr>
          </a:lstStyle>
          <a:p>
            <a:r>
              <a:rPr lang="de-DE" dirty="0"/>
              <a:t>@</a:t>
            </a:r>
            <a:r>
              <a:rPr lang="de-DE" dirty="0" err="1"/>
              <a:t>yourtwitteraccount</a:t>
            </a:r>
            <a:endParaRPr lang="de-DE" dirty="0"/>
          </a:p>
        </p:txBody>
      </p:sp>
      <p:sp>
        <p:nvSpPr>
          <p:cNvPr id="25" name="Textplatzhalt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620186" y="5584431"/>
            <a:ext cx="4492591" cy="28100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r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1067" i="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None/>
              <a:defRPr sz="1000"/>
            </a:lvl2pPr>
            <a:lvl3pPr marL="1219140" indent="0">
              <a:buNone/>
              <a:defRPr sz="1000"/>
            </a:lvl3pPr>
            <a:lvl4pPr marL="1828709" indent="0">
              <a:buNone/>
              <a:defRPr sz="1000"/>
            </a:lvl4pPr>
            <a:lvl5pPr marL="2438278" indent="0">
              <a:buNone/>
              <a:defRPr sz="1000"/>
            </a:lvl5pPr>
          </a:lstStyle>
          <a:p>
            <a:pPr marL="0" marR="0" lvl="0" indent="0" algn="r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 err="1"/>
              <a:t>Your</a:t>
            </a:r>
            <a:r>
              <a:rPr lang="de-DE" dirty="0"/>
              <a:t> LinkedIn </a:t>
            </a:r>
            <a:r>
              <a:rPr lang="de-DE" dirty="0" err="1"/>
              <a:t>account</a:t>
            </a:r>
            <a:endParaRPr lang="de-DE" dirty="0"/>
          </a:p>
          <a:p>
            <a:endParaRPr lang="de-DE" dirty="0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615330" y="6158855"/>
            <a:ext cx="449334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70"/>
            <a:r>
              <a:rPr lang="de-DE" sz="1067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Joseph-von-Fraunhofer-Str. 2-4</a:t>
            </a:r>
          </a:p>
          <a:p>
            <a:pPr algn="r" defTabSz="609570"/>
            <a:r>
              <a:rPr lang="de-DE" sz="1067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44227 Dortmund | </a:t>
            </a:r>
            <a:r>
              <a:rPr lang="en-GB" sz="1067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GERMANY</a:t>
            </a:r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20186" y="5054642"/>
            <a:ext cx="4492591" cy="327388"/>
          </a:xfrm>
        </p:spPr>
        <p:txBody>
          <a:bodyPr>
            <a:noAutofit/>
          </a:bodyPr>
          <a:lstStyle>
            <a:lvl1pPr marL="0" indent="0" algn="r">
              <a:buNone/>
              <a:defRPr lang="en-GB" sz="1067" b="0" kern="1200" cap="none" baseline="0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  <a:lvl5pPr marL="2438278" indent="0" algn="r">
              <a:buNone/>
              <a:defRPr sz="1200" i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 algn="r"/>
            <a:r>
              <a:rPr lang="en-GB" sz="1067" i="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</a:t>
            </a:r>
            <a:r>
              <a:rPr lang="en-GB" sz="1067" i="0" kern="1200" baseline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phonenumber</a:t>
            </a:r>
            <a:endParaRPr lang="en-GB" sz="1067" i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endParaRPr lang="de-DE" sz="1067" i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/>
          <p:cNvSpPr txBox="1"/>
          <p:nvPr userDrawn="1"/>
        </p:nvSpPr>
        <p:spPr>
          <a:xfrm>
            <a:off x="611226" y="5948867"/>
            <a:ext cx="449334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70"/>
            <a:r>
              <a:rPr lang="de-DE" sz="1067" b="1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International Data Spaces </a:t>
            </a:r>
            <a:r>
              <a:rPr lang="de-DE" sz="1067" b="1" dirty="0" err="1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Association</a:t>
            </a:r>
            <a:endParaRPr lang="en-GB" sz="1067" b="1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618836" y="5324263"/>
            <a:ext cx="4492269" cy="327388"/>
          </a:xfrm>
        </p:spPr>
        <p:txBody>
          <a:bodyPr>
            <a:noAutofit/>
          </a:bodyPr>
          <a:lstStyle>
            <a:lvl1pPr marL="0" indent="0" algn="r">
              <a:buNone/>
              <a:defRPr lang="en-GB" sz="1067" b="0" i="0" kern="1200" cap="none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5pPr marL="2438278" indent="0" algn="r">
              <a:buNone/>
              <a:defRPr sz="1200" i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 algn="r"/>
            <a:r>
              <a:rPr lang="en-GB" sz="1067" i="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email address</a:t>
            </a:r>
            <a:r>
              <a:rPr lang="de-DE" sz="1067" i="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r"/>
            <a:endParaRPr lang="de-DE" sz="1067" i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859625" y="5883437"/>
            <a:ext cx="3698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555"/>
            <a:r>
              <a:rPr lang="en-GB" sz="4000" b="1" dirty="0">
                <a:solidFill>
                  <a:prstClr val="white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2135757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573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5148245" cy="360362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2168525"/>
            <a:ext cx="5184775" cy="3600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29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_unt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974733"/>
            <a:ext cx="6840000" cy="792000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algn="l">
              <a:defRPr sz="48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787204"/>
            <a:ext cx="4500000" cy="504000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marL="0" indent="0" algn="l">
              <a:buNone/>
              <a:defRPr sz="26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6025" y="365125"/>
            <a:ext cx="1940856" cy="5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12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303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6866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303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3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en-US" dirty="0"/>
              <a:t>Connector Hands-On Session | 20</a:t>
            </a:r>
            <a:r>
              <a:rPr lang="en-US" baseline="30000" dirty="0"/>
              <a:t>th</a:t>
            </a:r>
            <a:r>
              <a:rPr lang="en-US" dirty="0"/>
              <a:t> of October 2021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322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2168525"/>
            <a:ext cx="5184775" cy="3600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3543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0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49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831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7891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8" y="1624013"/>
            <a:ext cx="10514012" cy="41449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747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946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1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3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5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599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6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67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4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5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052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galaxy in space&#10;&#10;Description automatically generated with low confidence">
            <a:extLst>
              <a:ext uri="{FF2B5EF4-FFF2-40B4-BE49-F238E27FC236}">
                <a16:creationId xmlns:a16="http://schemas.microsoft.com/office/drawing/2014/main" id="{1DF2A147-306E-4004-AC22-349B4FDB7E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024" y="365125"/>
            <a:ext cx="1940858" cy="57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753405"/>
            <a:ext cx="6839943" cy="792000"/>
          </a:xfrm>
          <a:solidFill>
            <a:schemeClr val="tx1"/>
          </a:solidFill>
        </p:spPr>
        <p:txBody>
          <a:bodyPr lIns="180000" rIns="180000" anchor="ctr" anchorCtr="0">
            <a:noAutofit/>
          </a:bodyPr>
          <a:lstStyle>
            <a:lvl1pPr algn="l">
              <a:defRPr sz="48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552229"/>
            <a:ext cx="4500000" cy="504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26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580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8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8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2" y="2494278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8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8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8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8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8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8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8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8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8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8" y="1363878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6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0" y="2494278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6" y="1363878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0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2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8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8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8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0" y="2494278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8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8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372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2495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2168525"/>
            <a:ext cx="5184775" cy="3600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163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617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5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EAAE45D3-8CF3-4BD0-AB6D-C5CCA64B7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024" y="365125"/>
            <a:ext cx="1940858" cy="57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4752000"/>
            <a:ext cx="6839943" cy="792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algn="l">
              <a:defRPr sz="48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564472"/>
            <a:ext cx="4500000" cy="504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26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95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AF8F887-DE0B-4620-8B07-7C165D6BDBD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771715-D0C5-4596-B50C-C7ADA2C7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17785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66B029-621A-449D-898C-18EA1176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1044000"/>
            <a:ext cx="6839943" cy="792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algn="l">
              <a:defRPr sz="48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8" y="1855190"/>
            <a:ext cx="4564777" cy="504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26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13" name="Picture 7" descr="Text&#10;&#10;Description automatically generated">
            <a:extLst>
              <a:ext uri="{FF2B5EF4-FFF2-40B4-BE49-F238E27FC236}">
                <a16:creationId xmlns:a16="http://schemas.microsoft.com/office/drawing/2014/main" id="{DA6274E2-B9D7-4311-AE8B-3BD9E95185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024" y="365124"/>
            <a:ext cx="1940852" cy="5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5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A picture containing colorful, nature, reef, bright&#10;&#10;Description automatically generated">
            <a:extLst>
              <a:ext uri="{FF2B5EF4-FFF2-40B4-BE49-F238E27FC236}">
                <a16:creationId xmlns:a16="http://schemas.microsoft.com/office/drawing/2014/main" id="{712B08C4-55F7-4EFA-9C7A-F27216140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1044000"/>
            <a:ext cx="6839943" cy="792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algn="l">
              <a:defRPr sz="48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8" y="1836000"/>
            <a:ext cx="4500000" cy="504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26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13" name="Picture 7" descr="Text&#10;&#10;Description automatically generated">
            <a:extLst>
              <a:ext uri="{FF2B5EF4-FFF2-40B4-BE49-F238E27FC236}">
                <a16:creationId xmlns:a16="http://schemas.microsoft.com/office/drawing/2014/main" id="{DA6274E2-B9D7-4311-AE8B-3BD9E95185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024" y="365124"/>
            <a:ext cx="1940852" cy="5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9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7267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276337"/>
            <a:ext cx="10512407" cy="48888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9880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5148245" cy="360362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2168525"/>
            <a:ext cx="5184775" cy="3600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1075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88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5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4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61538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0F0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Connector Hands-On Session | 20</a:t>
            </a:r>
            <a:r>
              <a:rPr lang="en-US" baseline="30000" dirty="0"/>
              <a:t>th</a:t>
            </a:r>
            <a:r>
              <a:rPr lang="en-US" dirty="0"/>
              <a:t> of October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0F0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A2BCE39-058B-47BF-A5EE-2D635AB57CE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024" y="365125"/>
            <a:ext cx="1940858" cy="5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6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73" r:id="rId2"/>
    <p:sldLayoutId id="2147483713" r:id="rId3"/>
    <p:sldLayoutId id="2147483681" r:id="rId4"/>
    <p:sldLayoutId id="2147483682" r:id="rId5"/>
    <p:sldLayoutId id="2147483714" r:id="rId6"/>
    <p:sldLayoutId id="2147483650" r:id="rId7"/>
    <p:sldLayoutId id="2147483766" r:id="rId8"/>
    <p:sldLayoutId id="2147483710" r:id="rId9"/>
    <p:sldLayoutId id="2147483711" r:id="rId10"/>
    <p:sldLayoutId id="2147483654" r:id="rId11"/>
    <p:sldLayoutId id="2147483712" r:id="rId12"/>
    <p:sldLayoutId id="2147483655" r:id="rId13"/>
    <p:sldLayoutId id="2147483696" r:id="rId14"/>
    <p:sldLayoutId id="2147483768" r:id="rId15"/>
    <p:sldLayoutId id="2147483774" r:id="rId16"/>
    <p:sldLayoutId id="214748377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B0F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529" userDrawn="1">
          <p15:clr>
            <a:srgbClr val="F26B43"/>
          </p15:clr>
        </p15:guide>
        <p15:guide id="3" pos="7151" userDrawn="1">
          <p15:clr>
            <a:srgbClr val="F26B43"/>
          </p15:clr>
        </p15:guide>
        <p15:guide id="4" orient="horz" pos="1366" userDrawn="1">
          <p15:clr>
            <a:srgbClr val="F26B43"/>
          </p15:clr>
        </p15:guide>
        <p15:guide id="5" orient="horz" pos="3634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pos="3885" userDrawn="1">
          <p15:clr>
            <a:srgbClr val="F26B43"/>
          </p15:clr>
        </p15:guide>
        <p15:guide id="8" pos="3772" userDrawn="1">
          <p15:clr>
            <a:srgbClr val="F26B43"/>
          </p15:clr>
        </p15:guide>
        <p15:guide id="9" orient="horz" pos="399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702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4"/>
            <a:ext cx="97200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0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61538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0F0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446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0F0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A2BCE39-058B-47BF-A5EE-2D635AB57CE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000" y="365125"/>
            <a:ext cx="1940858" cy="5748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5E0EB0-6E0C-404E-B757-278602B1286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769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3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  <p:sldLayoutId id="214748372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B0F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529" userDrawn="1">
          <p15:clr>
            <a:srgbClr val="F26B43"/>
          </p15:clr>
        </p15:guide>
        <p15:guide id="3" pos="7151" userDrawn="1">
          <p15:clr>
            <a:srgbClr val="F26B43"/>
          </p15:clr>
        </p15:guide>
        <p15:guide id="4" orient="horz" pos="1366" userDrawn="1">
          <p15:clr>
            <a:srgbClr val="F26B43"/>
          </p15:clr>
        </p15:guide>
        <p15:guide id="5" orient="horz" pos="3634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pos="3885" userDrawn="1">
          <p15:clr>
            <a:srgbClr val="F26B43"/>
          </p15:clr>
        </p15:guide>
        <p15:guide id="8" pos="3772" userDrawn="1">
          <p15:clr>
            <a:srgbClr val="F26B43"/>
          </p15:clr>
        </p15:guide>
        <p15:guide id="9" pos="633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4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61538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Connector Hands-On Session | 20</a:t>
            </a:r>
            <a:r>
              <a:rPr lang="en-US" baseline="30000" dirty="0"/>
              <a:t>th</a:t>
            </a:r>
            <a:r>
              <a:rPr lang="en-US" dirty="0"/>
              <a:t> of October 2021</a:t>
            </a:r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11" descr="Text, logo&#10;&#10;Description automatically generated">
            <a:extLst>
              <a:ext uri="{FF2B5EF4-FFF2-40B4-BE49-F238E27FC236}">
                <a16:creationId xmlns:a16="http://schemas.microsoft.com/office/drawing/2014/main" id="{5AA84D1B-D814-47D2-A2C9-232BFE6E3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0" y="332226"/>
            <a:ext cx="2072148" cy="6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3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67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7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529" userDrawn="1">
          <p15:clr>
            <a:srgbClr val="F26B43"/>
          </p15:clr>
        </p15:guide>
        <p15:guide id="3" pos="7151" userDrawn="1">
          <p15:clr>
            <a:srgbClr val="F26B43"/>
          </p15:clr>
        </p15:guide>
        <p15:guide id="4" orient="horz" pos="1366" userDrawn="1">
          <p15:clr>
            <a:srgbClr val="F26B43"/>
          </p15:clr>
        </p15:guide>
        <p15:guide id="5" orient="horz" pos="3657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pos="3885" userDrawn="1">
          <p15:clr>
            <a:srgbClr val="F26B43"/>
          </p15:clr>
        </p15:guide>
        <p15:guide id="8" pos="377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193E536-4A06-4D89-B9C0-DC7517F5E8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098" y="0"/>
            <a:ext cx="3165231" cy="6858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684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4"/>
            <a:ext cx="97200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61538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58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11" descr="Text, logo&#10;&#10;Description automatically generated">
            <a:extLst>
              <a:ext uri="{FF2B5EF4-FFF2-40B4-BE49-F238E27FC236}">
                <a16:creationId xmlns:a16="http://schemas.microsoft.com/office/drawing/2014/main" id="{5AA84D1B-D814-47D2-A2C9-232BFE6E3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0000" y="332226"/>
            <a:ext cx="2072148" cy="6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4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2" r:id="rId3"/>
    <p:sldLayoutId id="214748376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529" userDrawn="1">
          <p15:clr>
            <a:srgbClr val="F26B43"/>
          </p15:clr>
        </p15:guide>
        <p15:guide id="3" pos="7151" userDrawn="1">
          <p15:clr>
            <a:srgbClr val="F26B43"/>
          </p15:clr>
        </p15:guide>
        <p15:guide id="4" orient="horz" pos="1366" userDrawn="1">
          <p15:clr>
            <a:srgbClr val="F26B43"/>
          </p15:clr>
        </p15:guide>
        <p15:guide id="5" orient="horz" pos="3657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pos="3885" userDrawn="1">
          <p15:clr>
            <a:srgbClr val="F26B43"/>
          </p15:clr>
        </p15:guide>
        <p15:guide id="8" pos="3772" userDrawn="1">
          <p15:clr>
            <a:srgbClr val="F26B43"/>
          </p15:clr>
        </p15:guide>
        <p15:guide id="9" pos="64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clipse-dataspaceconnector/DataSpaceConnector" TargetMode="External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2" Type="http://schemas.openxmlformats.org/officeDocument/2006/relationships/hyperlink" Target="https://www.youtube.com/channel/UCYmjEHtMSzycheBB4AeITH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mailto:dsconnector-dev@eclipse.org" TargetMode="External"/><Relationship Id="rId5" Type="http://schemas.openxmlformats.org/officeDocument/2006/relationships/image" Target="../media/image179.png"/><Relationship Id="rId4" Type="http://schemas.openxmlformats.org/officeDocument/2006/relationships/hyperlink" Target="https://projects.eclipse.org/projects/technology.dsconnector" TargetMode="External"/><Relationship Id="rId9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/><Relationship Id="rId3" Type="http://schemas.openxmlformats.org/officeDocument/2006/relationships/image" Target="../media/image168.jpeg"/><Relationship Id="rId7" Type="http://schemas.openxmlformats.org/officeDocument/2006/relationships/image" Target="../media/image172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1.jpg"/><Relationship Id="rId5" Type="http://schemas.openxmlformats.org/officeDocument/2006/relationships/image" Target="../media/image170.jpeg"/><Relationship Id="rId10" Type="http://schemas.openxmlformats.org/officeDocument/2006/relationships/image" Target="../media/image175.jpeg"/><Relationship Id="rId4" Type="http://schemas.openxmlformats.org/officeDocument/2006/relationships/image" Target="../media/image169.jpeg"/><Relationship Id="rId9" Type="http://schemas.openxmlformats.org/officeDocument/2006/relationships/image" Target="../media/image17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22F487C-EC43-4554-980D-E48A9822A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7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Processes are modeled as persistent state machines</a:t>
            </a:r>
          </a:p>
          <a:p>
            <a:pPr lvl="1"/>
            <a:r>
              <a:rPr lang="en-US" dirty="0"/>
              <a:t>Nearly symmetric on the consumer and provider connector</a:t>
            </a:r>
          </a:p>
          <a:p>
            <a:pPr lvl="1"/>
            <a:r>
              <a:rPr lang="en-US" dirty="0"/>
              <a:t>Includes states for initiation, receipt, resource provisioning, transfer, and termination</a:t>
            </a:r>
          </a:p>
          <a:p>
            <a:pPr lvl="2"/>
            <a:r>
              <a:rPr lang="en-US" dirty="0"/>
              <a:t>State transitions happen asynchronously after a defined task is completed </a:t>
            </a:r>
          </a:p>
          <a:p>
            <a:pPr lvl="2"/>
            <a:r>
              <a:rPr lang="en-US" dirty="0"/>
              <a:t>Tasks must be idempotent for reliability</a:t>
            </a:r>
          </a:p>
          <a:p>
            <a:pPr lvl="1"/>
            <a:r>
              <a:rPr lang="en-US" dirty="0"/>
              <a:t>Processes are persisted to a store</a:t>
            </a:r>
          </a:p>
          <a:p>
            <a:pPr lvl="2"/>
            <a:r>
              <a:rPr lang="en-US" dirty="0"/>
              <a:t>Highly available database with geographic fail over, or a simple in-memory map</a:t>
            </a:r>
          </a:p>
          <a:p>
            <a:r>
              <a:rPr lang="en-US" dirty="0"/>
              <a:t>Provides a foundation for full observability and data audit</a:t>
            </a:r>
          </a:p>
          <a:p>
            <a:pPr lvl="1"/>
            <a:r>
              <a:rPr lang="en-US" dirty="0"/>
              <a:t>Metadata about each state is recorded</a:t>
            </a:r>
          </a:p>
          <a:p>
            <a:pPr lvl="1"/>
            <a:r>
              <a:rPr lang="en-US" dirty="0"/>
              <a:t>Observability by correlating the process id with separate telemetry data</a:t>
            </a:r>
          </a:p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…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coordinator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EDC …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69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2CF900E-281F-48FF-8285-B8BC15A99F21}"/>
              </a:ext>
            </a:extLst>
          </p:cNvPr>
          <p:cNvSpPr/>
          <p:nvPr/>
        </p:nvSpPr>
        <p:spPr>
          <a:xfrm>
            <a:off x="9581930" y="156594"/>
            <a:ext cx="2347546" cy="96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engine that is cloud aware</a:t>
            </a:r>
          </a:p>
          <a:p>
            <a:pPr lvl="1"/>
            <a:r>
              <a:rPr lang="en-US" dirty="0"/>
              <a:t>Not limited to the connector</a:t>
            </a:r>
          </a:p>
          <a:p>
            <a:pPr lvl="1"/>
            <a:r>
              <a:rPr lang="en-US" dirty="0"/>
              <a:t>Can be embedded in other processes</a:t>
            </a:r>
          </a:p>
          <a:p>
            <a:r>
              <a:rPr lang="en-US" dirty="0"/>
              <a:t>Horizontal and vertical enforcement</a:t>
            </a:r>
          </a:p>
          <a:p>
            <a:r>
              <a:rPr lang="en-US" dirty="0"/>
              <a:t>Parses policy syntax into an internal Policy Model AST</a:t>
            </a:r>
          </a:p>
          <a:p>
            <a:r>
              <a:rPr lang="en-US" dirty="0"/>
              <a:t>Evaluators and transformers to enforce policy</a:t>
            </a:r>
          </a:p>
          <a:p>
            <a:pPr lvl="1"/>
            <a:r>
              <a:rPr lang="en-US" dirty="0"/>
              <a:t>Evaluators can make policy decisions, e.g. is a connector authorized</a:t>
            </a:r>
          </a:p>
          <a:p>
            <a:pPr lvl="1"/>
            <a:r>
              <a:rPr lang="en-US" dirty="0"/>
              <a:t>Transformers can create and deploy policy to different levels (OPA, storage, etc.)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7" y="1160463"/>
            <a:ext cx="8453681" cy="468000"/>
          </a:xfrm>
        </p:spPr>
        <p:txBody>
          <a:bodyPr>
            <a:normAutofit/>
          </a:bodyPr>
          <a:lstStyle/>
          <a:p>
            <a:r>
              <a:rPr lang="de-DE" dirty="0"/>
              <a:t>…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-aware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enforcement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EDC …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7F33A4E-EA87-4533-B621-1FCFB453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936" y="365125"/>
            <a:ext cx="2840717" cy="34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1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10512407" cy="3866173"/>
          </a:xfrm>
        </p:spPr>
        <p:txBody>
          <a:bodyPr>
            <a:normAutofit/>
          </a:bodyPr>
          <a:lstStyle/>
          <a:p>
            <a:r>
              <a:rPr lang="en-US" dirty="0"/>
              <a:t>Official Eclipse project since June 2021</a:t>
            </a:r>
          </a:p>
          <a:p>
            <a:pPr lvl="1"/>
            <a:r>
              <a:rPr lang="en-US" dirty="0"/>
              <a:t>Initial contribution has been made, checked and approved by Eclipse Foundation</a:t>
            </a:r>
          </a:p>
          <a:p>
            <a:r>
              <a:rPr lang="en-US" dirty="0"/>
              <a:t>Current results</a:t>
            </a:r>
          </a:p>
          <a:p>
            <a:pPr lvl="1"/>
            <a:r>
              <a:rPr lang="en-US" dirty="0"/>
              <a:t>Provide assets (IDS compliant self-description and contract offers)</a:t>
            </a:r>
          </a:p>
          <a:p>
            <a:pPr lvl="1"/>
            <a:r>
              <a:rPr lang="en-US" dirty="0"/>
              <a:t>OAuth2 and SSI authentication</a:t>
            </a:r>
          </a:p>
          <a:p>
            <a:pPr lvl="1"/>
            <a:r>
              <a:rPr lang="en-US" dirty="0"/>
              <a:t>Data flow, transfer and resource provision</a:t>
            </a:r>
          </a:p>
          <a:p>
            <a:pPr lvl="1"/>
            <a:r>
              <a:rPr lang="en-US" dirty="0"/>
              <a:t>Policy negotiation (IDS messaging protocol) and contract-aware data transfer</a:t>
            </a:r>
          </a:p>
          <a:p>
            <a:pPr lvl="1"/>
            <a:r>
              <a:rPr lang="en-US" dirty="0"/>
              <a:t>Provide samples for different use cases</a:t>
            </a:r>
          </a:p>
          <a:p>
            <a:pPr lvl="1"/>
            <a:r>
              <a:rPr lang="en-US" dirty="0"/>
              <a:t>Release of EDC v0.0.1-SNAPSHOT (maven artifacts)</a:t>
            </a:r>
          </a:p>
          <a:p>
            <a:r>
              <a:rPr lang="de-DE" dirty="0"/>
              <a:t>Q1/2022: 3rd EDC Hackathon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Latest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Status-Quo and Roadmap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22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10512407" cy="3874965"/>
          </a:xfrm>
        </p:spPr>
        <p:txBody>
          <a:bodyPr>
            <a:normAutofit/>
          </a:bodyPr>
          <a:lstStyle/>
          <a:p>
            <a:r>
              <a:rPr lang="en-US" dirty="0"/>
              <a:t>… is </a:t>
            </a:r>
            <a:r>
              <a:rPr lang="en-US" b="1" dirty="0"/>
              <a:t>completely FOSS </a:t>
            </a:r>
            <a:r>
              <a:rPr lang="en-US" dirty="0"/>
              <a:t>supported by various companies.</a:t>
            </a:r>
          </a:p>
          <a:p>
            <a:r>
              <a:rPr lang="en-US" dirty="0"/>
              <a:t>… has clear and </a:t>
            </a:r>
            <a:r>
              <a:rPr lang="en-US" b="1" dirty="0"/>
              <a:t>accepted governance </a:t>
            </a:r>
            <a:r>
              <a:rPr lang="en-US" dirty="0"/>
              <a:t>structure &amp; community processes.</a:t>
            </a:r>
          </a:p>
          <a:p>
            <a:r>
              <a:rPr lang="en-US" dirty="0"/>
              <a:t>… is </a:t>
            </a:r>
            <a:r>
              <a:rPr lang="en-US" b="1" dirty="0"/>
              <a:t>more than connecting a database</a:t>
            </a:r>
            <a:r>
              <a:rPr lang="en-US" dirty="0"/>
              <a:t>.</a:t>
            </a:r>
          </a:p>
          <a:p>
            <a:r>
              <a:rPr lang="en-US" dirty="0"/>
              <a:t>… manages </a:t>
            </a:r>
            <a:r>
              <a:rPr lang="en-US" b="1" dirty="0"/>
              <a:t>data transfer and flow </a:t>
            </a:r>
            <a:r>
              <a:rPr lang="en-US" dirty="0"/>
              <a:t>including </a:t>
            </a:r>
            <a:r>
              <a:rPr lang="en-US" b="1" dirty="0"/>
              <a:t>management of contracts and policies</a:t>
            </a:r>
            <a:r>
              <a:rPr lang="en-US" dirty="0"/>
              <a:t> in </a:t>
            </a:r>
            <a:r>
              <a:rPr lang="en-US" b="1" dirty="0"/>
              <a:t>cloud-native</a:t>
            </a:r>
            <a:r>
              <a:rPr lang="en-US" dirty="0"/>
              <a:t> environments.</a:t>
            </a:r>
          </a:p>
          <a:p>
            <a:r>
              <a:rPr lang="en-US" dirty="0"/>
              <a:t>… follows a </a:t>
            </a:r>
            <a:r>
              <a:rPr lang="en-US" b="1" dirty="0"/>
              <a:t>modular system </a:t>
            </a:r>
            <a:r>
              <a:rPr lang="en-US" dirty="0"/>
              <a:t>to serve as facilitator.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a good foundation already present on </a:t>
            </a:r>
            <a:r>
              <a:rPr lang="en-US" b="1" dirty="0"/>
              <a:t>GitHub</a:t>
            </a:r>
            <a:r>
              <a:rPr lang="en-US" dirty="0"/>
              <a:t>. There is still work to do. We </a:t>
            </a:r>
            <a:r>
              <a:rPr lang="en-US" b="1" dirty="0"/>
              <a:t>welcome everyone </a:t>
            </a:r>
            <a:r>
              <a:rPr lang="en-US" dirty="0"/>
              <a:t>to drive the idea and grow the community!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EDC …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Takeaways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49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/>
              <a:t> Links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 Information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hlinkClick r:id="rId2"/>
            <a:extLst>
              <a:ext uri="{FF2B5EF4-FFF2-40B4-BE49-F238E27FC236}">
                <a16:creationId xmlns:a16="http://schemas.microsoft.com/office/drawing/2014/main" id="{20EF1A2B-06EF-4D07-85E5-7B636B154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606" y="3518836"/>
            <a:ext cx="1296116" cy="896649"/>
          </a:xfrm>
          <a:prstGeom prst="rect">
            <a:avLst/>
          </a:prstGeom>
        </p:spPr>
      </p:pic>
      <p:pic>
        <p:nvPicPr>
          <p:cNvPr id="12" name="Grafik 11">
            <a:hlinkClick r:id="rId4"/>
            <a:extLst>
              <a:ext uri="{FF2B5EF4-FFF2-40B4-BE49-F238E27FC236}">
                <a16:creationId xmlns:a16="http://schemas.microsoft.com/office/drawing/2014/main" id="{21EEF5A2-0A30-4D9B-825B-CBCF0990F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76" y="3137153"/>
            <a:ext cx="1240591" cy="1628278"/>
          </a:xfrm>
          <a:prstGeom prst="rect">
            <a:avLst/>
          </a:prstGeom>
        </p:spPr>
      </p:pic>
      <p:pic>
        <p:nvPicPr>
          <p:cNvPr id="16" name="Grafik 15" descr="Ein Bild, das Text, ClipArt enthält.&#10;&#10;Automatisch generierte Beschreibung">
            <a:hlinkClick r:id="rId6"/>
            <a:extLst>
              <a:ext uri="{FF2B5EF4-FFF2-40B4-BE49-F238E27FC236}">
                <a16:creationId xmlns:a16="http://schemas.microsoft.com/office/drawing/2014/main" id="{ACFC6762-06B8-4B6C-BBD3-2A99545514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74" y="3400660"/>
            <a:ext cx="1271956" cy="1133002"/>
          </a:xfrm>
          <a:prstGeom prst="rect">
            <a:avLst/>
          </a:prstGeom>
        </p:spPr>
      </p:pic>
      <p:pic>
        <p:nvPicPr>
          <p:cNvPr id="18" name="Grafik 17">
            <a:hlinkClick r:id="rId8"/>
            <a:extLst>
              <a:ext uri="{FF2B5EF4-FFF2-40B4-BE49-F238E27FC236}">
                <a16:creationId xmlns:a16="http://schemas.microsoft.com/office/drawing/2014/main" id="{3F0AAC99-D240-4C46-92BF-DC4FF4EEB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43" y="3331184"/>
            <a:ext cx="1271955" cy="12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8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>
            <a:extLst>
              <a:ext uri="{FF2B5EF4-FFF2-40B4-BE49-F238E27FC236}">
                <a16:creationId xmlns:a16="http://schemas.microsoft.com/office/drawing/2014/main" id="{9FBE9D03-9345-4854-8801-3777CA088B26}"/>
              </a:ext>
            </a:extLst>
          </p:cNvPr>
          <p:cNvSpPr txBox="1">
            <a:spLocks/>
          </p:cNvSpPr>
          <p:nvPr/>
        </p:nvSpPr>
        <p:spPr>
          <a:xfrm>
            <a:off x="838199" y="3659769"/>
            <a:ext cx="8767527" cy="1421928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45720" rIns="180000" bIns="45720" rtlCol="0" anchor="ctr" anchorCtr="0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>
                <a:solidFill>
                  <a:srgbClr val="00B0F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</a:rPr>
              <a:t>Eclipse</a:t>
            </a:r>
            <a:r>
              <a:rPr lang="de-DE" dirty="0">
                <a:solidFill>
                  <a:schemeClr val="bg1"/>
                </a:solidFill>
              </a:rPr>
              <a:t> Dataspace Connector</a:t>
            </a:r>
          </a:p>
        </p:txBody>
      </p:sp>
      <p:sp>
        <p:nvSpPr>
          <p:cNvPr id="10" name="Untertitel 4">
            <a:extLst>
              <a:ext uri="{FF2B5EF4-FFF2-40B4-BE49-F238E27FC236}">
                <a16:creationId xmlns:a16="http://schemas.microsoft.com/office/drawing/2014/main" id="{7D53BEB8-673C-47B3-8FEA-94B680395754}"/>
              </a:ext>
            </a:extLst>
          </p:cNvPr>
          <p:cNvSpPr txBox="1">
            <a:spLocks/>
          </p:cNvSpPr>
          <p:nvPr/>
        </p:nvSpPr>
        <p:spPr>
          <a:xfrm>
            <a:off x="838200" y="4812988"/>
            <a:ext cx="5742992" cy="452432"/>
          </a:xfrm>
          <a:prstGeom prst="rect">
            <a:avLst/>
          </a:prstGeom>
          <a:solidFill>
            <a:srgbClr val="0BA2E3"/>
          </a:solidFill>
        </p:spPr>
        <p:txBody>
          <a:bodyPr vert="horz" wrap="square" lIns="180000" tIns="45720" rIns="180000" bIns="45720" rtlCol="0" anchor="ctr" anchorCtr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600" b="1" i="1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 sz="20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 sz="16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 sz="16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de-DE" dirty="0"/>
              <a:t>Hands-on ‧ Ronja Quensel</a:t>
            </a:r>
          </a:p>
        </p:txBody>
      </p:sp>
    </p:spTree>
    <p:extLst>
      <p:ext uri="{BB962C8B-B14F-4D97-AF65-F5344CB8AC3E}">
        <p14:creationId xmlns:p14="http://schemas.microsoft.com/office/powerpoint/2010/main" val="3147053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16:15     Project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Overview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+ Q&amp;A</a:t>
            </a:r>
          </a:p>
          <a:p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16:45    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Introduction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Samples (Sample 1)</a:t>
            </a:r>
          </a:p>
          <a:p>
            <a:r>
              <a:rPr lang="de-DE" dirty="0"/>
              <a:t>17:00     Working Phase </a:t>
            </a:r>
            <a:r>
              <a:rPr lang="de-DE" dirty="0">
                <a:solidFill>
                  <a:srgbClr val="0BA2E3"/>
                </a:solidFill>
              </a:rPr>
              <a:t>(Samples 2 + 3)</a:t>
            </a:r>
          </a:p>
          <a:p>
            <a:r>
              <a:rPr lang="de-DE" dirty="0"/>
              <a:t>17:30     </a:t>
            </a:r>
            <a:r>
              <a:rPr lang="de-DE" dirty="0" err="1"/>
              <a:t>Guided</a:t>
            </a:r>
            <a:r>
              <a:rPr lang="de-DE" dirty="0"/>
              <a:t> Walkthrough </a:t>
            </a:r>
            <a:r>
              <a:rPr lang="de-DE" dirty="0">
                <a:solidFill>
                  <a:srgbClr val="0BA2E3"/>
                </a:solidFill>
              </a:rPr>
              <a:t>(Sample 4)</a:t>
            </a:r>
          </a:p>
          <a:p>
            <a:r>
              <a:rPr lang="de-DE" dirty="0"/>
              <a:t>17:45     Questions</a:t>
            </a:r>
          </a:p>
          <a:p>
            <a:r>
              <a:rPr lang="de-DE" dirty="0"/>
              <a:t>18:00     End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Workshop all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02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A95C344-30FB-476B-B8A3-087ED81CD257}"/>
              </a:ext>
            </a:extLst>
          </p:cNvPr>
          <p:cNvSpPr/>
          <p:nvPr/>
        </p:nvSpPr>
        <p:spPr>
          <a:xfrm>
            <a:off x="838198" y="3659769"/>
            <a:ext cx="8767528" cy="1421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de-DE" sz="4800" b="1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Any Questions?</a:t>
            </a:r>
          </a:p>
        </p:txBody>
      </p:sp>
      <p:sp>
        <p:nvSpPr>
          <p:cNvPr id="10" name="Untertitel 4">
            <a:extLst>
              <a:ext uri="{FF2B5EF4-FFF2-40B4-BE49-F238E27FC236}">
                <a16:creationId xmlns:a16="http://schemas.microsoft.com/office/drawing/2014/main" id="{7D53BEB8-673C-47B3-8FEA-94B680395754}"/>
              </a:ext>
            </a:extLst>
          </p:cNvPr>
          <p:cNvSpPr txBox="1">
            <a:spLocks/>
          </p:cNvSpPr>
          <p:nvPr/>
        </p:nvSpPr>
        <p:spPr>
          <a:xfrm>
            <a:off x="838199" y="4812988"/>
            <a:ext cx="6319345" cy="452432"/>
          </a:xfrm>
          <a:prstGeom prst="rect">
            <a:avLst/>
          </a:prstGeom>
          <a:solidFill>
            <a:srgbClr val="0BA2E3"/>
          </a:solidFill>
        </p:spPr>
        <p:txBody>
          <a:bodyPr vert="horz" wrap="square" lIns="180000" tIns="45720" rIns="180000" bIns="45720" rtlCol="0" anchor="ctr" anchorCtr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600" b="1" i="1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 sz="20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 sz="16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 sz="16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de-DE" dirty="0"/>
              <a:t>Share </a:t>
            </a:r>
            <a:r>
              <a:rPr lang="de-DE" dirty="0" err="1"/>
              <a:t>Your</a:t>
            </a:r>
            <a:r>
              <a:rPr lang="de-DE" dirty="0"/>
              <a:t> Comments &amp; </a:t>
            </a:r>
            <a:r>
              <a:rPr lang="de-DE" dirty="0" err="1"/>
              <a:t>Thoughts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78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2930D7-FCBE-4757-8D73-46CF4EE5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18</a:t>
            </a:fld>
            <a:endParaRPr lang="de-DE"/>
          </a:p>
        </p:txBody>
      </p:sp>
      <p:sp>
        <p:nvSpPr>
          <p:cNvPr id="33" name="Titel 32">
            <a:extLst>
              <a:ext uri="{FF2B5EF4-FFF2-40B4-BE49-F238E27FC236}">
                <a16:creationId xmlns:a16="http://schemas.microsoft.com/office/drawing/2014/main" id="{95C3821D-1171-46C5-83E4-8C095A45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07152307-0775-46CE-A373-7834F7F71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Attention!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0405EB55-732A-454A-957C-11505B9CFF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7231" y="4259488"/>
            <a:ext cx="2181412" cy="438056"/>
          </a:xfrm>
        </p:spPr>
        <p:txBody>
          <a:bodyPr/>
          <a:lstStyle/>
          <a:p>
            <a:r>
              <a:rPr lang="de-DE" dirty="0"/>
              <a:t>Julia Pampus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923C2CF4-A861-480E-993D-0971C1951D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8803" y="4259488"/>
            <a:ext cx="2181412" cy="438056"/>
          </a:xfrm>
        </p:spPr>
        <p:txBody>
          <a:bodyPr/>
          <a:lstStyle/>
          <a:p>
            <a:r>
              <a:rPr lang="de-DE" dirty="0"/>
              <a:t>Ronja Quensel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4539E9C0-E8D2-4180-843E-B4A2F47245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83189" y="4942047"/>
            <a:ext cx="3036047" cy="95673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Fraunhofer ISST</a:t>
            </a:r>
          </a:p>
          <a:p>
            <a:r>
              <a:rPr lang="en-US" b="1" dirty="0"/>
              <a:t>Data Business, Research Assistant​</a:t>
            </a:r>
          </a:p>
          <a:p>
            <a:r>
              <a:rPr lang="en-US" dirty="0"/>
              <a:t>julia.pampus@isst.fraunhofer.de</a:t>
            </a:r>
            <a:endParaRPr lang="de-DE" dirty="0"/>
          </a:p>
          <a:p>
            <a:r>
              <a:rPr lang="en-US" dirty="0"/>
              <a:t>+49 (0) 231 / 9 76 77 - 429​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2310A7A-B816-493E-8829-C63B866094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70566" y="4943791"/>
            <a:ext cx="3036047" cy="954992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/>
              <a:t>Fraunhofer ISST</a:t>
            </a:r>
          </a:p>
          <a:p>
            <a:r>
              <a:rPr lang="de-DE" b="1" dirty="0"/>
              <a:t>Data Business, Technical </a:t>
            </a:r>
            <a:r>
              <a:rPr lang="de-DE" b="1" dirty="0" err="1"/>
              <a:t>Employee</a:t>
            </a:r>
            <a:endParaRPr lang="de-DE" b="1" dirty="0"/>
          </a:p>
          <a:p>
            <a:r>
              <a:rPr lang="de-DE" dirty="0"/>
              <a:t>ronja.quensel@isst.fraunhofer.de</a:t>
            </a:r>
          </a:p>
          <a:p>
            <a:r>
              <a:rPr lang="de-DE" dirty="0"/>
              <a:t>+49 (0) 231 / 9 76 77 - 404</a:t>
            </a:r>
          </a:p>
        </p:txBody>
      </p:sp>
      <p:pic>
        <p:nvPicPr>
          <p:cNvPr id="45" name="Bildplatzhalter 44" descr="Ein Bild, das Person, Wand, Frau, Brille enthält.&#10;&#10;Automatisch generierte Beschreibung">
            <a:extLst>
              <a:ext uri="{FF2B5EF4-FFF2-40B4-BE49-F238E27FC236}">
                <a16:creationId xmlns:a16="http://schemas.microsoft.com/office/drawing/2014/main" id="{3C056DDC-102B-4566-8DFB-5222F4BC1DB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" b="1417"/>
          <a:stretch>
            <a:fillRect/>
          </a:stretch>
        </p:blipFill>
        <p:spPr>
          <a:xfrm>
            <a:off x="3635444" y="2647950"/>
            <a:ext cx="1344989" cy="1306513"/>
          </a:xfrm>
        </p:spPr>
      </p:pic>
      <p:pic>
        <p:nvPicPr>
          <p:cNvPr id="4" name="Bildplatzhalter 3" descr="Ein Bild, das drinnen, Person enthält.&#10;&#10;Automatisch generierte Beschreibung">
            <a:extLst>
              <a:ext uri="{FF2B5EF4-FFF2-40B4-BE49-F238E27FC236}">
                <a16:creationId xmlns:a16="http://schemas.microsoft.com/office/drawing/2014/main" id="{4CF3B345-F262-453E-A798-36137D14B24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3" r="13563"/>
          <a:stretch>
            <a:fillRect/>
          </a:stretch>
        </p:blipFill>
        <p:spPr>
          <a:xfrm rot="16200000">
            <a:off x="7235825" y="2628900"/>
            <a:ext cx="1306513" cy="1344613"/>
          </a:xfrm>
        </p:spPr>
      </p:pic>
    </p:spTree>
    <p:extLst>
      <p:ext uri="{BB962C8B-B14F-4D97-AF65-F5344CB8AC3E}">
        <p14:creationId xmlns:p14="http://schemas.microsoft.com/office/powerpoint/2010/main" val="361672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16:15     Project </a:t>
            </a:r>
            <a:r>
              <a:rPr lang="de-DE" dirty="0" err="1"/>
              <a:t>Overview</a:t>
            </a:r>
            <a:r>
              <a:rPr lang="de-DE" dirty="0"/>
              <a:t> + Q&amp;A</a:t>
            </a:r>
          </a:p>
          <a:p>
            <a:r>
              <a:rPr lang="de-DE" dirty="0"/>
              <a:t>16:45    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Samples </a:t>
            </a:r>
            <a:r>
              <a:rPr lang="de-DE" dirty="0">
                <a:solidFill>
                  <a:srgbClr val="0BA2E3"/>
                </a:solidFill>
              </a:rPr>
              <a:t>(Sample 1)</a:t>
            </a:r>
          </a:p>
          <a:p>
            <a:r>
              <a:rPr lang="de-DE" dirty="0"/>
              <a:t>17:00     Working Phase </a:t>
            </a:r>
            <a:r>
              <a:rPr lang="de-DE" dirty="0">
                <a:solidFill>
                  <a:srgbClr val="0BA2E3"/>
                </a:solidFill>
              </a:rPr>
              <a:t>(Samples 2 + 3)</a:t>
            </a:r>
          </a:p>
          <a:p>
            <a:r>
              <a:rPr lang="de-DE" dirty="0"/>
              <a:t>17:30     </a:t>
            </a:r>
            <a:r>
              <a:rPr lang="de-DE" dirty="0" err="1"/>
              <a:t>Guided</a:t>
            </a:r>
            <a:r>
              <a:rPr lang="de-DE" dirty="0"/>
              <a:t> Walkthrough </a:t>
            </a:r>
            <a:r>
              <a:rPr lang="de-DE" dirty="0">
                <a:solidFill>
                  <a:srgbClr val="0BA2E3"/>
                </a:solidFill>
              </a:rPr>
              <a:t>(Sample 4)</a:t>
            </a:r>
          </a:p>
          <a:p>
            <a:r>
              <a:rPr lang="de-DE" dirty="0"/>
              <a:t>17:45     Questions</a:t>
            </a:r>
          </a:p>
          <a:p>
            <a:r>
              <a:rPr lang="de-DE" dirty="0"/>
              <a:t>18:00     End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Workshop all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73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>
            <a:extLst>
              <a:ext uri="{FF2B5EF4-FFF2-40B4-BE49-F238E27FC236}">
                <a16:creationId xmlns:a16="http://schemas.microsoft.com/office/drawing/2014/main" id="{9FBE9D03-9345-4854-8801-3777CA088B26}"/>
              </a:ext>
            </a:extLst>
          </p:cNvPr>
          <p:cNvSpPr txBox="1">
            <a:spLocks/>
          </p:cNvSpPr>
          <p:nvPr/>
        </p:nvSpPr>
        <p:spPr>
          <a:xfrm>
            <a:off x="838199" y="3659769"/>
            <a:ext cx="8767527" cy="1421928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45720" rIns="180000" bIns="45720" rtlCol="0" anchor="ctr" anchorCtr="0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>
                <a:solidFill>
                  <a:srgbClr val="00B0F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</a:rPr>
              <a:t>Eclipse</a:t>
            </a:r>
            <a:r>
              <a:rPr lang="de-DE" dirty="0">
                <a:solidFill>
                  <a:schemeClr val="bg1"/>
                </a:solidFill>
              </a:rPr>
              <a:t> Dataspace Connector</a:t>
            </a:r>
          </a:p>
        </p:txBody>
      </p:sp>
      <p:sp>
        <p:nvSpPr>
          <p:cNvPr id="10" name="Untertitel 4">
            <a:extLst>
              <a:ext uri="{FF2B5EF4-FFF2-40B4-BE49-F238E27FC236}">
                <a16:creationId xmlns:a16="http://schemas.microsoft.com/office/drawing/2014/main" id="{7D53BEB8-673C-47B3-8FEA-94B680395754}"/>
              </a:ext>
            </a:extLst>
          </p:cNvPr>
          <p:cNvSpPr txBox="1">
            <a:spLocks/>
          </p:cNvSpPr>
          <p:nvPr/>
        </p:nvSpPr>
        <p:spPr>
          <a:xfrm>
            <a:off x="838200" y="4812988"/>
            <a:ext cx="5948266" cy="452432"/>
          </a:xfrm>
          <a:prstGeom prst="rect">
            <a:avLst/>
          </a:prstGeom>
          <a:solidFill>
            <a:srgbClr val="0BA2E3"/>
          </a:solidFill>
        </p:spPr>
        <p:txBody>
          <a:bodyPr vert="horz" wrap="square" lIns="180000" tIns="45720" rIns="180000" bIns="45720" rtlCol="0" anchor="ctr" anchorCtr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600" b="1" i="1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 sz="20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 sz="16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None/>
              <a:defRPr sz="16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de-DE" dirty="0"/>
              <a:t>Project </a:t>
            </a:r>
            <a:r>
              <a:rPr lang="de-DE" dirty="0" err="1"/>
              <a:t>Overview</a:t>
            </a:r>
            <a:r>
              <a:rPr lang="de-DE" dirty="0"/>
              <a:t> ‧ Julia Pampus</a:t>
            </a:r>
          </a:p>
        </p:txBody>
      </p:sp>
    </p:spTree>
    <p:extLst>
      <p:ext uri="{BB962C8B-B14F-4D97-AF65-F5344CB8AC3E}">
        <p14:creationId xmlns:p14="http://schemas.microsoft.com/office/powerpoint/2010/main" val="66736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IDS Connector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Fraunhofer ISST</a:t>
            </a:r>
          </a:p>
          <a:p>
            <a:r>
              <a:rPr lang="de-DE" dirty="0"/>
              <a:t>Open-source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supported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IDSA</a:t>
            </a:r>
          </a:p>
          <a:p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(</a:t>
            </a:r>
            <a:r>
              <a:rPr lang="de-DE" dirty="0" err="1"/>
              <a:t>research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r>
              <a:rPr lang="de-DE" dirty="0"/>
              <a:t>)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pPr lvl="1"/>
            <a:r>
              <a:rPr lang="de-DE" dirty="0"/>
              <a:t>Mobility Data Space: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sharing</a:t>
            </a:r>
            <a:r>
              <a:rPr lang="de-DE" dirty="0"/>
              <a:t>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mobility</a:t>
            </a:r>
            <a:endParaRPr lang="de-DE" dirty="0"/>
          </a:p>
          <a:p>
            <a:pPr lvl="1"/>
            <a:r>
              <a:rPr lang="de-DE" dirty="0"/>
              <a:t>Catena-X Automotive Network: </a:t>
            </a:r>
            <a:r>
              <a:rPr lang="de-DE" dirty="0" err="1"/>
              <a:t>alliance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secure</a:t>
            </a:r>
            <a:r>
              <a:rPr lang="de-DE" dirty="0"/>
              <a:t> and </a:t>
            </a:r>
            <a:r>
              <a:rPr lang="de-DE" dirty="0" err="1"/>
              <a:t>standardized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automotive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chain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Dataspace Connector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70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architectures and implementations for data space services</a:t>
            </a:r>
          </a:p>
          <a:p>
            <a:pPr lvl="1"/>
            <a:r>
              <a:rPr lang="en-US" dirty="0"/>
              <a:t>Organizations participate in various data spaces</a:t>
            </a:r>
          </a:p>
          <a:p>
            <a:pPr lvl="1"/>
            <a:r>
              <a:rPr lang="en-US" dirty="0"/>
              <a:t>Connection and interoperability with multiple data spaces </a:t>
            </a:r>
          </a:p>
          <a:p>
            <a:pPr lvl="1"/>
            <a:r>
              <a:rPr lang="en-US" dirty="0"/>
              <a:t>Identity across multiple jurisdictions</a:t>
            </a:r>
          </a:p>
          <a:p>
            <a:r>
              <a:rPr lang="en-US" dirty="0"/>
              <a:t>Catena-X, MDS, and other initiatives present new data sharing challenges</a:t>
            </a:r>
          </a:p>
          <a:p>
            <a:pPr lvl="1"/>
            <a:r>
              <a:rPr lang="en-US" dirty="0"/>
              <a:t>Support for data flow and transfer protocols to handle diverse data types </a:t>
            </a:r>
          </a:p>
          <a:p>
            <a:pPr lvl="2"/>
            <a:r>
              <a:rPr lang="en-US" dirty="0"/>
              <a:t>Push, Streaming, Large Volumes, Realtime</a:t>
            </a:r>
          </a:p>
          <a:p>
            <a:pPr lvl="1"/>
            <a:r>
              <a:rPr lang="en-US" dirty="0"/>
              <a:t>Cataloging across many providers</a:t>
            </a:r>
          </a:p>
          <a:p>
            <a:pPr lvl="1"/>
            <a:r>
              <a:rPr lang="en-US" dirty="0"/>
              <a:t>Policy management that traverses multiple infrastructure layers  </a:t>
            </a:r>
          </a:p>
          <a:p>
            <a:pPr lvl="1"/>
            <a:r>
              <a:rPr lang="en-US" dirty="0"/>
              <a:t>Need for extensibility and modularity to accommodate diverse needs and use cases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93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10512407" cy="4015642"/>
          </a:xfrm>
        </p:spPr>
        <p:txBody>
          <a:bodyPr>
            <a:normAutofit/>
          </a:bodyPr>
          <a:lstStyle/>
          <a:p>
            <a:r>
              <a:rPr lang="en-US" dirty="0"/>
              <a:t>Framework to address key data sharing use cases </a:t>
            </a:r>
          </a:p>
          <a:p>
            <a:pPr lvl="1"/>
            <a:r>
              <a:rPr lang="en-US" dirty="0"/>
              <a:t>Architecture and project for many interested parties to collaborate on</a:t>
            </a:r>
          </a:p>
          <a:p>
            <a:pPr lvl="1"/>
            <a:r>
              <a:rPr lang="en-US" dirty="0"/>
              <a:t>Provide platform to implement new ideas and use cases</a:t>
            </a:r>
          </a:p>
          <a:p>
            <a:pPr lvl="1"/>
            <a:r>
              <a:rPr lang="en-US" dirty="0"/>
              <a:t>Help evolve IDS and GAIA-X</a:t>
            </a:r>
          </a:p>
          <a:p>
            <a:r>
              <a:rPr lang="en-US" dirty="0"/>
              <a:t>Data exchange endpoint in a federated data system, or Dataspace</a:t>
            </a:r>
          </a:p>
          <a:p>
            <a:r>
              <a:rPr lang="en-US" dirty="0"/>
              <a:t>Focus on data transfer (</a:t>
            </a:r>
            <a:r>
              <a:rPr lang="en-US" b="1" dirty="0"/>
              <a:t>sharing</a:t>
            </a:r>
            <a:r>
              <a:rPr lang="en-US" dirty="0"/>
              <a:t>) and policy management (</a:t>
            </a:r>
            <a:r>
              <a:rPr lang="en-US" b="1" dirty="0"/>
              <a:t>sovereignty</a:t>
            </a:r>
            <a:r>
              <a:rPr lang="en-US" dirty="0"/>
              <a:t>)</a:t>
            </a:r>
          </a:p>
          <a:p>
            <a:r>
              <a:rPr lang="en-US" dirty="0"/>
              <a:t>Open source project </a:t>
            </a:r>
          </a:p>
          <a:p>
            <a:pPr lvl="1"/>
            <a:r>
              <a:rPr lang="en-US" dirty="0"/>
              <a:t>Eclipse Foundation</a:t>
            </a:r>
          </a:p>
          <a:p>
            <a:pPr lvl="1"/>
            <a:r>
              <a:rPr lang="en-US" dirty="0"/>
              <a:t>Joining knowledge, people, and code bases</a:t>
            </a:r>
          </a:p>
          <a:p>
            <a:pPr lvl="1"/>
            <a:r>
              <a:rPr lang="en-US" dirty="0"/>
              <a:t>Based on Dataspace Connector (Fraunhofer) and Data Appliance GX (Microsoft)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Goals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Source Project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115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Initial </a:t>
            </a:r>
            <a:r>
              <a:rPr lang="de-DE" dirty="0" err="1"/>
              <a:t>Committers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Contributors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C8FF1E-7A5F-4782-9384-999F51D3A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97" y="4105025"/>
            <a:ext cx="1271954" cy="1271954"/>
          </a:xfrm>
          <a:prstGeom prst="ellipse">
            <a:avLst/>
          </a:prstGeom>
          <a:ln>
            <a:solidFill>
              <a:srgbClr val="2C2255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E51398D-B35D-4F5D-8C4F-95CA043FBB76}"/>
              </a:ext>
            </a:extLst>
          </p:cNvPr>
          <p:cNvSpPr txBox="1"/>
          <p:nvPr/>
        </p:nvSpPr>
        <p:spPr>
          <a:xfrm>
            <a:off x="2156990" y="5409019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rgbClr val="0BA2E3"/>
                </a:solidFill>
              </a:rPr>
              <a:t>Julia Pampus</a:t>
            </a:r>
          </a:p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Fraunhofer ISST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3AB3D6-86F4-4C59-AE23-64DCA7ED85C6}"/>
              </a:ext>
            </a:extLst>
          </p:cNvPr>
          <p:cNvSpPr txBox="1"/>
          <p:nvPr/>
        </p:nvSpPr>
        <p:spPr>
          <a:xfrm>
            <a:off x="3203345" y="3440282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sz="1200" dirty="0">
                <a:solidFill>
                  <a:srgbClr val="0BA2E3"/>
                </a:solidFill>
              </a:rPr>
              <a:t>Alexandru Danciu</a:t>
            </a:r>
          </a:p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SAP SE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024E6D-67F0-49D1-A5CB-2EE2155A1E11}"/>
              </a:ext>
            </a:extLst>
          </p:cNvPr>
          <p:cNvSpPr txBox="1"/>
          <p:nvPr/>
        </p:nvSpPr>
        <p:spPr>
          <a:xfrm>
            <a:off x="7624560" y="3440282"/>
            <a:ext cx="1360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sz="1200" dirty="0">
                <a:solidFill>
                  <a:srgbClr val="0BA2E3"/>
                </a:solidFill>
              </a:rPr>
              <a:t>Moritz Keppler</a:t>
            </a:r>
          </a:p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Daimler TSS GmbH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4DAA59F-637C-46F2-87CD-E92E5902FE19}"/>
              </a:ext>
            </a:extLst>
          </p:cNvPr>
          <p:cNvSpPr txBox="1"/>
          <p:nvPr/>
        </p:nvSpPr>
        <p:spPr>
          <a:xfrm>
            <a:off x="4198271" y="5409019"/>
            <a:ext cx="154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sz="1200" dirty="0">
                <a:solidFill>
                  <a:srgbClr val="0BA2E3"/>
                </a:solidFill>
              </a:rPr>
              <a:t>Werner Jost</a:t>
            </a:r>
          </a:p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Deutsche Telekom AG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F3B665-7018-4CBC-827B-995E75F94073}"/>
              </a:ext>
            </a:extLst>
          </p:cNvPr>
          <p:cNvSpPr txBox="1"/>
          <p:nvPr/>
        </p:nvSpPr>
        <p:spPr>
          <a:xfrm>
            <a:off x="8997296" y="5409019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sz="1200" dirty="0">
                <a:solidFill>
                  <a:srgbClr val="0BA2E3"/>
                </a:solidFill>
              </a:rPr>
              <a:t>Jim Marino</a:t>
            </a:r>
          </a:p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Microsoft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84D321-E02D-4C66-882D-EBD816D7CCFA}"/>
              </a:ext>
            </a:extLst>
          </p:cNvPr>
          <p:cNvSpPr txBox="1"/>
          <p:nvPr/>
        </p:nvSpPr>
        <p:spPr>
          <a:xfrm>
            <a:off x="6434091" y="5409019"/>
            <a:ext cx="15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rgbClr val="0BA2E3"/>
                </a:solidFill>
              </a:rPr>
              <a:t>Franco Wolf</a:t>
            </a:r>
          </a:p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ZF Friedrichshafen AG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7825A13-2136-4B64-BE03-91F92EDF4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006566" y="2168704"/>
            <a:ext cx="1284453" cy="1284453"/>
          </a:xfrm>
          <a:prstGeom prst="ellipse">
            <a:avLst/>
          </a:prstGeom>
          <a:ln>
            <a:solidFill>
              <a:srgbClr val="0BA2E3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B97E54E-61D2-4CF8-BBCD-6300E7F34B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7659065" y="2168704"/>
            <a:ext cx="1293223" cy="1293223"/>
          </a:xfrm>
          <a:prstGeom prst="ellipse">
            <a:avLst/>
          </a:prstGeom>
          <a:ln>
            <a:solidFill>
              <a:srgbClr val="2C2255"/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56D22B2-0C60-44CE-8E80-EA4582C1D9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9677"/>
          <a:stretch/>
        </p:blipFill>
        <p:spPr>
          <a:xfrm>
            <a:off x="4333387" y="4110805"/>
            <a:ext cx="1279423" cy="1279423"/>
          </a:xfrm>
          <a:prstGeom prst="ellipse">
            <a:avLst/>
          </a:prstGeom>
          <a:ln>
            <a:solidFill>
              <a:srgbClr val="2C2255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DD9163A-3B7A-4E1B-A770-4FF494B42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346" y="4115796"/>
            <a:ext cx="1293223" cy="1293223"/>
          </a:xfrm>
          <a:prstGeom prst="ellipse">
            <a:avLst/>
          </a:prstGeom>
          <a:ln>
            <a:solidFill>
              <a:srgbClr val="2C2255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312D09A-6DE1-40C4-A573-A62088D78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106" y="4110805"/>
            <a:ext cx="1271954" cy="1271954"/>
          </a:xfrm>
          <a:prstGeom prst="ellipse">
            <a:avLst/>
          </a:prstGeom>
          <a:ln>
            <a:solidFill>
              <a:srgbClr val="2C2255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172B4FD-DC2D-46C5-8A97-CC1B30ABE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021" y="2168704"/>
            <a:ext cx="1284453" cy="1284453"/>
          </a:xfrm>
          <a:prstGeom prst="ellipse">
            <a:avLst/>
          </a:prstGeom>
          <a:ln>
            <a:solidFill>
              <a:srgbClr val="2C2255"/>
            </a:soli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95AE19-75BA-4E81-B348-D6B8CEFF262F}"/>
              </a:ext>
            </a:extLst>
          </p:cNvPr>
          <p:cNvSpPr txBox="1"/>
          <p:nvPr/>
        </p:nvSpPr>
        <p:spPr>
          <a:xfrm>
            <a:off x="5632110" y="3440282"/>
            <a:ext cx="822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sz="1200" dirty="0">
                <a:solidFill>
                  <a:srgbClr val="0BA2E3"/>
                </a:solidFill>
              </a:rPr>
              <a:t>Stefan </a:t>
            </a:r>
            <a:r>
              <a:rPr lang="de-DE" sz="1200" dirty="0" err="1">
                <a:solidFill>
                  <a:srgbClr val="0BA2E3"/>
                </a:solidFill>
              </a:rPr>
              <a:t>Ettl</a:t>
            </a:r>
            <a:endParaRPr lang="de-DE" sz="1200" dirty="0">
              <a:solidFill>
                <a:srgbClr val="0BA2E3"/>
              </a:solidFill>
            </a:endParaRPr>
          </a:p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BMW AG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6D6F727-7D62-4248-9227-D0CBA95BC8C8}"/>
              </a:ext>
            </a:extLst>
          </p:cNvPr>
          <p:cNvSpPr txBox="1"/>
          <p:nvPr/>
        </p:nvSpPr>
        <p:spPr>
          <a:xfrm>
            <a:off x="897049" y="3440282"/>
            <a:ext cx="1503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rgbClr val="2C2255"/>
                </a:solidFill>
              </a:rPr>
              <a:t>Markus Spiekermann</a:t>
            </a:r>
          </a:p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Fraunhofer ISST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F58160D-B8C4-4777-8E2F-5CDD3E691C29}"/>
              </a:ext>
            </a:extLst>
          </p:cNvPr>
          <p:cNvSpPr txBox="1"/>
          <p:nvPr/>
        </p:nvSpPr>
        <p:spPr>
          <a:xfrm>
            <a:off x="10054168" y="3440282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sz="1200" dirty="0">
                <a:solidFill>
                  <a:srgbClr val="0BA2E3"/>
                </a:solidFill>
              </a:rPr>
              <a:t>Florian Seidel</a:t>
            </a:r>
          </a:p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Amazon AWS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01AD3CD-5E2B-4715-BA50-880E9F98D7E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11111"/>
          <a:stretch/>
        </p:blipFill>
        <p:spPr>
          <a:xfrm>
            <a:off x="3206197" y="2163515"/>
            <a:ext cx="1281217" cy="1281217"/>
          </a:xfrm>
          <a:prstGeom prst="ellipse">
            <a:avLst/>
          </a:prstGeom>
          <a:ln>
            <a:solidFill>
              <a:srgbClr val="2C2255"/>
            </a:solidFill>
          </a:ln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681AA4A-82C4-4D52-AAA9-3E2EC786B87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2" b="15382"/>
          <a:stretch/>
        </p:blipFill>
        <p:spPr>
          <a:xfrm>
            <a:off x="9925878" y="2168704"/>
            <a:ext cx="1278583" cy="1278583"/>
          </a:xfrm>
          <a:prstGeom prst="ellipse">
            <a:avLst/>
          </a:prstGeom>
          <a:ln>
            <a:solidFill>
              <a:srgbClr val="2C2255"/>
            </a:solidFill>
          </a:ln>
        </p:spPr>
      </p:pic>
    </p:spTree>
    <p:extLst>
      <p:ext uri="{BB962C8B-B14F-4D97-AF65-F5344CB8AC3E}">
        <p14:creationId xmlns:p14="http://schemas.microsoft.com/office/powerpoint/2010/main" val="95611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Based on a simple modularity system</a:t>
            </a:r>
          </a:p>
          <a:p>
            <a:r>
              <a:rPr lang="en-US" dirty="0"/>
              <a:t>Separate control and data planes</a:t>
            </a:r>
          </a:p>
          <a:p>
            <a:r>
              <a:rPr lang="en-US" dirty="0"/>
              <a:t>System is asynchronous and highly available</a:t>
            </a:r>
          </a:p>
          <a:p>
            <a:r>
              <a:rPr lang="en-US" dirty="0"/>
              <a:t>Transfer processes are fully auditable</a:t>
            </a:r>
          </a:p>
          <a:p>
            <a:r>
              <a:rPr lang="en-US" dirty="0"/>
              <a:t>Eliminate single points of failure</a:t>
            </a:r>
          </a:p>
          <a:p>
            <a:r>
              <a:rPr lang="en-US" dirty="0"/>
              <a:t>Cloud aware policy enforcement and projection</a:t>
            </a:r>
          </a:p>
          <a:p>
            <a:r>
              <a:rPr lang="en-US" dirty="0"/>
              <a:t>System security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Key Design Principles and Features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Features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1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EBA5FE53-3011-46EA-BFD0-0D5E5F43349C}"/>
              </a:ext>
            </a:extLst>
          </p:cNvPr>
          <p:cNvSpPr/>
          <p:nvPr/>
        </p:nvSpPr>
        <p:spPr>
          <a:xfrm>
            <a:off x="9581930" y="156594"/>
            <a:ext cx="2347546" cy="96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4A58F5-0914-46E6-8F2C-F0CB8BD8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3CA3C71-02CF-4200-9E97-4DF9CD5F4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Java-based Gradle multi-module project</a:t>
            </a:r>
          </a:p>
          <a:p>
            <a:r>
              <a:rPr lang="en-US" dirty="0"/>
              <a:t>Modules are assembled into a runtime</a:t>
            </a:r>
          </a:p>
          <a:p>
            <a:r>
              <a:rPr lang="en-US" dirty="0"/>
              <a:t>Data cataloging handled by external system</a:t>
            </a:r>
          </a:p>
          <a:p>
            <a:pPr lvl="1"/>
            <a:r>
              <a:rPr lang="en-US" dirty="0"/>
              <a:t>e.g., Apache Atlas</a:t>
            </a:r>
          </a:p>
          <a:p>
            <a:pPr lvl="1"/>
            <a:r>
              <a:rPr lang="en-US" dirty="0"/>
              <a:t>Modularity allows this to be substituted</a:t>
            </a:r>
          </a:p>
          <a:p>
            <a:r>
              <a:rPr lang="en-US" dirty="0"/>
              <a:t>Data transfer and storage performed out of band</a:t>
            </a:r>
          </a:p>
          <a:p>
            <a:pPr lvl="1"/>
            <a:r>
              <a:rPr lang="en-US" dirty="0"/>
              <a:t>Modularity allows this to be substituted or augmented</a:t>
            </a:r>
          </a:p>
          <a:p>
            <a:pPr lvl="2"/>
            <a:r>
              <a:rPr lang="en-US" dirty="0"/>
              <a:t>Ability to add multiple transfer mechanisms to support diverse data types</a:t>
            </a:r>
          </a:p>
          <a:p>
            <a:pPr lvl="1"/>
            <a:r>
              <a:rPr lang="en-US" dirty="0"/>
              <a:t>Solves key aspects of how to handle streaming, large data transfer, and hyper scaling</a:t>
            </a:r>
          </a:p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A18A5-F528-41B4-8F67-38D4AB5F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… </a:t>
            </a:r>
            <a:r>
              <a:rPr lang="de-DE" dirty="0" err="1"/>
              <a:t>is</a:t>
            </a:r>
            <a:r>
              <a:rPr lang="de-DE" dirty="0"/>
              <a:t> modular and extensible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D906E8-5D47-4484-BF28-3020DAEB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EDC …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0281-20B4-40D2-8784-D8AAF5E2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F62AB0C3-ACAD-4F82-BFCF-03C113BA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719" y="365125"/>
            <a:ext cx="3909934" cy="199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56750"/>
      </p:ext>
    </p:extLst>
  </p:cSld>
  <p:clrMapOvr>
    <a:masterClrMapping/>
  </p:clrMapOvr>
</p:sld>
</file>

<file path=ppt/theme/theme1.xml><?xml version="1.0" encoding="utf-8"?>
<a:theme xmlns:a="http://schemas.openxmlformats.org/drawingml/2006/main" name="Schwarz_1">
  <a:themeElements>
    <a:clrScheme name="IDSA-Farbrau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chwarz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eiss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Weiss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302DB7C544E3B47A74DB772D89FD2C3" ma:contentTypeVersion="1" ma:contentTypeDescription="Ein neues Dokument erstellen." ma:contentTypeScope="" ma:versionID="2176be71ff6fa18f6157ba7e00c65ca6">
  <xsd:schema xmlns:xsd="http://www.w3.org/2001/XMLSchema" xmlns:xs="http://www.w3.org/2001/XMLSchema" xmlns:p="http://schemas.microsoft.com/office/2006/metadata/properties" xmlns:ns2="779b3b5a-1254-4b20-af2c-3f72f2ca6181" xmlns:ns3="eda09187-6922-4aef-9242-ab810bc168c4" targetNamespace="http://schemas.microsoft.com/office/2006/metadata/properties" ma:root="true" ma:fieldsID="ac9275f0f81d0eced74ed32e4ba89a21" ns2:_="" ns3:_="">
    <xsd:import namespace="779b3b5a-1254-4b20-af2c-3f72f2ca6181"/>
    <xsd:import namespace="eda09187-6922-4aef-9242-ab810bc168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9b3b5a-1254-4b20-af2c-3f72f2ca61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a09187-6922-4aef-9242-ab810bc168c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156E72-27F7-4F02-AD35-CCEBCC383765}">
  <ds:schemaRefs>
    <ds:schemaRef ds:uri="eda09187-6922-4aef-9242-ab810bc168c4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779b3b5a-1254-4b20-af2c-3f72f2ca6181"/>
  </ds:schemaRefs>
</ds:datastoreItem>
</file>

<file path=customXml/itemProps2.xml><?xml version="1.0" encoding="utf-8"?>
<ds:datastoreItem xmlns:ds="http://schemas.openxmlformats.org/officeDocument/2006/customXml" ds:itemID="{0EC50443-C695-43FD-AA73-0944391FC4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EDC633-CC5F-456B-B6BB-8AB7A4DDA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9b3b5a-1254-4b20-af2c-3f72f2ca6181"/>
    <ds:schemaRef ds:uri="eda09187-6922-4aef-9242-ab810bc168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Microsoft Office PowerPoint</Application>
  <PresentationFormat>Breitbild</PresentationFormat>
  <Paragraphs>164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18</vt:i4>
      </vt:variant>
    </vt:vector>
  </HeadingPairs>
  <TitlesOfParts>
    <vt:vector size="29" baseType="lpstr">
      <vt:lpstr>Arial</vt:lpstr>
      <vt:lpstr>Calibri</vt:lpstr>
      <vt:lpstr>Georgia</vt:lpstr>
      <vt:lpstr>Montserrat-Bold</vt:lpstr>
      <vt:lpstr>Segoe UI</vt:lpstr>
      <vt:lpstr>Verdana</vt:lpstr>
      <vt:lpstr>Wingdings</vt:lpstr>
      <vt:lpstr>Schwarz_1</vt:lpstr>
      <vt:lpstr>Schwarz_2</vt:lpstr>
      <vt:lpstr>Weiss_1</vt:lpstr>
      <vt:lpstr>1_Weiss_1</vt:lpstr>
      <vt:lpstr>PowerPoint-Präsentation</vt:lpstr>
      <vt:lpstr>Agenda</vt:lpstr>
      <vt:lpstr>PowerPoint-Präsentation</vt:lpstr>
      <vt:lpstr>Background</vt:lpstr>
      <vt:lpstr>Motivation</vt:lpstr>
      <vt:lpstr>Open Source Project</vt:lpstr>
      <vt:lpstr>Contributors</vt:lpstr>
      <vt:lpstr>Features</vt:lpstr>
      <vt:lpstr>The EDC …</vt:lpstr>
      <vt:lpstr>The EDC …</vt:lpstr>
      <vt:lpstr>The EDC …</vt:lpstr>
      <vt:lpstr>Status-Quo and Roadmap</vt:lpstr>
      <vt:lpstr>Key Takeaways</vt:lpstr>
      <vt:lpstr>Contact Information</vt:lpstr>
      <vt:lpstr>PowerPoint-Präsentation</vt:lpstr>
      <vt:lpstr>Agenda</vt:lpstr>
      <vt:lpstr>PowerPoint-Präsentation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Fischer, Elke</dc:creator>
  <cp:lastModifiedBy>Pampus, Julia</cp:lastModifiedBy>
  <cp:revision>91</cp:revision>
  <cp:lastPrinted>2021-11-16T07:53:38Z</cp:lastPrinted>
  <dcterms:created xsi:type="dcterms:W3CDTF">2021-04-28T09:00:52Z</dcterms:created>
  <dcterms:modified xsi:type="dcterms:W3CDTF">2021-12-08T16:27:24Z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0x010100A302DB7C544E3B47A74DB772D89FD2C3</vt:lpwstr>
  </property>
  <property fmtid="{D5CDD505-2E9C-101B-9397-08002B2CF9AE}" pid="3" name="Order">
    <vt:r8>160400</vt:r8>
  </property>
</Properties>
</file>